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 1" panose="020B0604020202020204" charset="0"/>
      <p:regular r:id="rId39"/>
    </p:embeddedFont>
    <p:embeddedFont>
      <p:font typeface="Open Sans 1 Bold" panose="020B0604020202020204" charset="0"/>
      <p:regular r:id="rId40"/>
    </p:embeddedFont>
    <p:embeddedFont>
      <p:font typeface="Open Sans 2" panose="020B0604020202020204" charset="0"/>
      <p:regular r:id="rId41"/>
    </p:embeddedFont>
    <p:embeddedFont>
      <p:font typeface="Open Sans 2 Bold" panose="020B0604020202020204" charset="0"/>
      <p:regular r:id="rId42"/>
    </p:embeddedFont>
    <p:embeddedFont>
      <p:font typeface="Open Sans Extra Bold" panose="020B0604020202020204" charset="0"/>
      <p:regular r:id="rId43"/>
    </p:embeddedFont>
    <p:embeddedFont>
      <p:font typeface="Open Sans Light" panose="020B0306030504020204" pitchFamily="34" charset="0"/>
      <p:regular r:id="rId44"/>
      <p:italic r:id="rId45"/>
    </p:embeddedFont>
    <p:embeddedFont>
      <p:font typeface="Open Sans Light Bold" panose="020B0604020202020204" charset="0"/>
      <p:regular r:id="rId46"/>
    </p:embeddedFont>
    <p:embeddedFont>
      <p:font typeface="Oswald" panose="00000500000000000000" pitchFamily="2" charset="0"/>
      <p:regular r:id="rId47"/>
      <p:bold r:id="rId48"/>
    </p:embeddedFont>
    <p:embeddedFont>
      <p:font typeface="Roboto Bold" panose="020B060402020202020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41550" y="-449374"/>
            <a:ext cx="15116986" cy="993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49"/>
              </a:lnSpc>
            </a:pPr>
            <a:r>
              <a:rPr lang="en-US" sz="24999" spc="-499">
                <a:solidFill>
                  <a:srgbClr val="F9FCFF">
                    <a:alpha val="4706"/>
                  </a:srgbClr>
                </a:solidFill>
                <a:latin typeface="Open Sans 1 Bold"/>
              </a:rPr>
              <a:t>CROSS</a:t>
            </a:r>
          </a:p>
          <a:p>
            <a:pPr>
              <a:lnSpc>
                <a:spcPts val="25749"/>
              </a:lnSpc>
            </a:pPr>
            <a:r>
              <a:rPr lang="en-US" sz="24999" spc="-499">
                <a:solidFill>
                  <a:srgbClr val="F9FCFF">
                    <a:alpha val="4706"/>
                  </a:srgbClr>
                </a:solidFill>
                <a:latin typeface="Open Sans 1 Bold"/>
              </a:rPr>
              <a:t>CROSS</a:t>
            </a:r>
          </a:p>
          <a:p>
            <a:pPr>
              <a:lnSpc>
                <a:spcPts val="25750"/>
              </a:lnSpc>
            </a:pPr>
            <a:r>
              <a:rPr lang="en-US" sz="25000" spc="-499">
                <a:solidFill>
                  <a:srgbClr val="F9FCFF">
                    <a:alpha val="4706"/>
                  </a:srgbClr>
                </a:solidFill>
                <a:latin typeface="Open Sans 1 Bold"/>
              </a:rPr>
              <a:t>CROSS</a:t>
            </a:r>
          </a:p>
        </p:txBody>
      </p:sp>
      <p:sp>
        <p:nvSpPr>
          <p:cNvPr id="3" name="AutoShape 3"/>
          <p:cNvSpPr/>
          <p:nvPr/>
        </p:nvSpPr>
        <p:spPr>
          <a:xfrm>
            <a:off x="-1176157" y="9218692"/>
            <a:ext cx="9485901" cy="3960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378"/>
          <a:stretch>
            <a:fillRect/>
          </a:stretch>
        </p:blipFill>
        <p:spPr>
          <a:xfrm>
            <a:off x="5308337" y="3506765"/>
            <a:ext cx="6493452" cy="2102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7780" y="3619998"/>
            <a:ext cx="2079850" cy="1989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39195" y="3389349"/>
            <a:ext cx="3594220" cy="23377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50197" y="8281670"/>
            <a:ext cx="947088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167">
                <a:solidFill>
                  <a:srgbClr val="000000"/>
                </a:solidFill>
                <a:latin typeface="Open Sans 1 Bold"/>
              </a:rPr>
              <a:t>2º Fórum Nacional de Excelência em Gestão de Contratos com Organizações Sociais</a:t>
            </a:r>
          </a:p>
          <a:p>
            <a:pPr algn="r">
              <a:lnSpc>
                <a:spcPts val="3919"/>
              </a:lnSpc>
            </a:pPr>
            <a:r>
              <a:rPr lang="en-US" sz="2800" spc="167">
                <a:solidFill>
                  <a:srgbClr val="000000"/>
                </a:solidFill>
                <a:latin typeface="Open Sans 1 Bold"/>
              </a:rPr>
              <a:t>Florianópolis - SC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438" y="3217300"/>
            <a:ext cx="5757680" cy="18716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92860" y="4129263"/>
            <a:ext cx="10995140" cy="23877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4" name="TextBox 4"/>
          <p:cNvSpPr txBox="1"/>
          <p:nvPr/>
        </p:nvSpPr>
        <p:spPr>
          <a:xfrm>
            <a:off x="6374686" y="0"/>
            <a:ext cx="10620443" cy="392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313"/>
              </a:lnSpc>
            </a:pPr>
            <a:r>
              <a:rPr lang="en-US" sz="8594" spc="257">
                <a:solidFill>
                  <a:srgbClr val="F9FCFF">
                    <a:alpha val="4706"/>
                  </a:srgbClr>
                </a:solidFill>
                <a:latin typeface="Open Sans 1 Bold"/>
              </a:rPr>
              <a:t>Criação da CROSS</a:t>
            </a:r>
          </a:p>
          <a:p>
            <a:pPr algn="r">
              <a:lnSpc>
                <a:spcPts val="10313"/>
              </a:lnSpc>
            </a:pPr>
            <a:r>
              <a:rPr lang="en-US" sz="8594" spc="257">
                <a:solidFill>
                  <a:srgbClr val="F9FCFF">
                    <a:alpha val="4706"/>
                  </a:srgbClr>
                </a:solidFill>
                <a:latin typeface="Open Sans 1 Bold"/>
              </a:rPr>
              <a:t>Criação da CROSS</a:t>
            </a:r>
          </a:p>
          <a:p>
            <a:pPr algn="r">
              <a:lnSpc>
                <a:spcPts val="10313"/>
              </a:lnSpc>
            </a:pPr>
            <a:r>
              <a:rPr lang="en-US" sz="8594" spc="257">
                <a:solidFill>
                  <a:srgbClr val="F9FCFF">
                    <a:alpha val="4706"/>
                  </a:srgbClr>
                </a:solidFill>
                <a:latin typeface="Open Sans 1 Bold"/>
              </a:rPr>
              <a:t>Criação da CROSS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76120" y="3006701"/>
            <a:ext cx="9538048" cy="42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5"/>
              </a:lnSpc>
            </a:pPr>
            <a:r>
              <a:rPr lang="en-US" sz="2912" spc="87">
                <a:solidFill>
                  <a:srgbClr val="000000"/>
                </a:solidFill>
                <a:latin typeface="Open Sans 1 Bold"/>
              </a:rPr>
              <a:t>DECRETO Nº 56.061, DE 2 DE AGOSTO DE 2010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50209" y="4564922"/>
            <a:ext cx="8586190" cy="45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Open Sans 1"/>
              </a:rPr>
              <a:t>"A Central de Regulação de Ofertas de Serviços de Saúde - CROSS tem por finalidade a regulação da oferta assistencial disponível às necessidades do cidadão, visando promover a equidade do acesso, garantindo a integridade da assistência ao paciente do Sistema Único de Saúde do Estado de São Paulo - SUS/SP no âmbito de usa área de abrangência."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2860" y="1028700"/>
            <a:ext cx="789831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19"/>
              </a:lnSpc>
            </a:pPr>
            <a:r>
              <a:rPr lang="en-US" sz="6099" spc="182">
                <a:solidFill>
                  <a:srgbClr val="000000"/>
                </a:solidFill>
                <a:latin typeface="Open Sans 1 Bold"/>
              </a:rPr>
              <a:t>CRIAÇÃO DA CROSS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-681440"/>
            <a:ext cx="497391" cy="90434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8861104"/>
            <a:ext cx="497391" cy="90434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60195" y="693788"/>
            <a:ext cx="15952600" cy="146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6"/>
              </a:lnSpc>
            </a:pPr>
            <a:r>
              <a:rPr lang="en-US" sz="2268">
                <a:solidFill>
                  <a:srgbClr val="F9FCFF"/>
                </a:solidFill>
                <a:latin typeface="Open Sans 2 Bold"/>
              </a:rPr>
              <a:t>Em setembro de 2003, foi criado o Call Center, cujo objetivo era susbtituir o sistema 0800 fornecido pela Prodesp para o agendamentos de primeira consulta;</a:t>
            </a:r>
          </a:p>
          <a:p>
            <a:pPr algn="just">
              <a:lnSpc>
                <a:spcPts val="5613"/>
              </a:lnSpc>
            </a:pPr>
            <a:endParaRPr lang="en-US" sz="2268">
              <a:solidFill>
                <a:srgbClr val="F9FCFF"/>
              </a:solidFill>
              <a:latin typeface="Open Sans 2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1976" y="3025065"/>
            <a:ext cx="15952600" cy="146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6"/>
              </a:lnSpc>
            </a:pPr>
            <a:r>
              <a:rPr lang="en-US" sz="2268">
                <a:solidFill>
                  <a:srgbClr val="F9FCFF"/>
                </a:solidFill>
                <a:latin typeface="Open Sans 2 Bold"/>
              </a:rPr>
              <a:t>Em 02 de setembro de 2008 o Call Center passa a ser administrado através de convênio entre a Secretaria de Estado da Saúde e o Seconci-SP;</a:t>
            </a:r>
          </a:p>
          <a:p>
            <a:pPr algn="just">
              <a:lnSpc>
                <a:spcPts val="5613"/>
              </a:lnSpc>
            </a:pPr>
            <a:endParaRPr lang="en-US" sz="2268">
              <a:solidFill>
                <a:srgbClr val="F9FCFF"/>
              </a:solidFill>
              <a:latin typeface="Open Sans 2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1976" y="5105400"/>
            <a:ext cx="15952600" cy="158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6"/>
              </a:lnSpc>
            </a:pPr>
            <a:r>
              <a:rPr lang="en-US" sz="2268">
                <a:solidFill>
                  <a:srgbClr val="F9FCFF"/>
                </a:solidFill>
                <a:latin typeface="Open Sans 2 Bold"/>
              </a:rPr>
              <a:t>Em julho de 2009, com o aprimoramento estratégico do processo do Call Center, surge o Conexa, com ferramenta web, na qual a própria unidade poderia agendar suas consultas de especialidades e exames;</a:t>
            </a:r>
          </a:p>
          <a:p>
            <a:pPr algn="just">
              <a:lnSpc>
                <a:spcPts val="3176"/>
              </a:lnSpc>
            </a:pPr>
            <a:r>
              <a:rPr lang="en-US" sz="2268">
                <a:solidFill>
                  <a:srgbClr val="F9FCFF"/>
                </a:solidFill>
                <a:latin typeface="Open Sans 2 Bold"/>
              </a:rPr>
              <a:t>Em maio de 2009 iniciou-se as atividades da Central de Regulação de Urgência de São Paulo (CRUE-SP) em espaço físico único, centralizado na Capital do Estado de São Paulo;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0195" y="7552646"/>
            <a:ext cx="16056162" cy="158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6"/>
              </a:lnSpc>
            </a:pPr>
            <a:r>
              <a:rPr lang="en-US" sz="2268">
                <a:solidFill>
                  <a:srgbClr val="F9FCFF"/>
                </a:solidFill>
                <a:latin typeface="Open Sans 2 Bold"/>
              </a:rPr>
              <a:t>Em 2010 a Secretaria de Estado da Saúde cria a Central de Regulação de Ofertas de Serviços de Saúde do Estado de São Paulo (CROSS), com a competência de fornecer subsídios em tecnologia para Regulação Ambulatorial, Regulação de Leitos com AIH, Regulação de Leitos Contratados, operacionalizar a Regulação das Urgências e Emergências e disponibilizar em tempo real a situação dos Hospitais para a Regulação Pré-Hospitalar;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1079184" y="4727158"/>
            <a:ext cx="3231827" cy="46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6"/>
              </a:lnSpc>
            </a:pPr>
            <a:r>
              <a:rPr lang="en-US" sz="2768">
                <a:solidFill>
                  <a:srgbClr val="F9FCFF"/>
                </a:solidFill>
                <a:latin typeface="Open Sans 2 Bold"/>
              </a:rPr>
              <a:t>LINHA DO TEMPO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655452" y="380216"/>
            <a:ext cx="18482110" cy="9526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  <a:p>
            <a:pPr algn="ctr">
              <a:lnSpc>
                <a:spcPts val="10768"/>
              </a:lnSpc>
            </a:pPr>
            <a:r>
              <a:rPr lang="en-US" sz="8973" spc="269">
                <a:solidFill>
                  <a:srgbClr val="F9FCFF">
                    <a:alpha val="4706"/>
                  </a:srgbClr>
                </a:solidFill>
                <a:latin typeface="Open Sans 1 Bold"/>
              </a:rPr>
              <a:t>DIRETRIZES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313" y="2682955"/>
            <a:ext cx="16494987" cy="48434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493507"/>
            <a:ext cx="7003738" cy="10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2 Bold"/>
              </a:rPr>
              <a:t>DIRETRIZES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5222" y="474046"/>
            <a:ext cx="16957555" cy="907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26824" y="2272650"/>
            <a:ext cx="13634352" cy="71952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71782" y="914400"/>
            <a:ext cx="5744435" cy="10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2 Bold"/>
              </a:rPr>
              <a:t>PORTAL CROSS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37616" y="1390650"/>
            <a:ext cx="9485901" cy="39608"/>
          </a:xfrm>
          <a:prstGeom prst="rect">
            <a:avLst/>
          </a:prstGeom>
          <a:solidFill>
            <a:srgbClr val="F9FC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330" y="2396207"/>
            <a:ext cx="16548572" cy="74388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38225"/>
            <a:ext cx="789690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 spc="479">
                <a:solidFill>
                  <a:srgbClr val="F9FCFF"/>
                </a:solidFill>
                <a:latin typeface="Open Sans 1 Bold"/>
              </a:rPr>
              <a:t>MÓDULOS DO PORTAL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78216" y="2435976"/>
            <a:ext cx="12931569" cy="71554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7840" y="540318"/>
            <a:ext cx="8712459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spc="144">
                <a:solidFill>
                  <a:srgbClr val="000000"/>
                </a:solidFill>
                <a:latin typeface="Open Sans 1 Bold"/>
              </a:rPr>
              <a:t>REGULAÇÕES DE URGÊNCIA E EMERGÊNCIA</a:t>
            </a:r>
          </a:p>
        </p:txBody>
      </p:sp>
      <p:sp>
        <p:nvSpPr>
          <p:cNvPr id="4" name="AutoShape 4"/>
          <p:cNvSpPr/>
          <p:nvPr/>
        </p:nvSpPr>
        <p:spPr>
          <a:xfrm rot="8216">
            <a:off x="10090285" y="1242786"/>
            <a:ext cx="9962444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4398" y="1028700"/>
            <a:ext cx="10205503" cy="55963"/>
          </a:xfrm>
          <a:prstGeom prst="rect">
            <a:avLst/>
          </a:prstGeom>
          <a:solidFill>
            <a:srgbClr val="F9FC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89" t="2791" r="589"/>
          <a:stretch>
            <a:fillRect/>
          </a:stretch>
        </p:blipFill>
        <p:spPr>
          <a:xfrm>
            <a:off x="917777" y="2101120"/>
            <a:ext cx="16341523" cy="80374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76275"/>
            <a:ext cx="766381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 spc="479">
                <a:solidFill>
                  <a:srgbClr val="F9FCFF"/>
                </a:solidFill>
                <a:latin typeface="Open Sans 1 Bold"/>
              </a:rPr>
              <a:t>IMPACTO DO COVID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72781" y="1028700"/>
            <a:ext cx="11057120" cy="39496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808"/>
          <a:stretch>
            <a:fillRect/>
          </a:stretch>
        </p:blipFill>
        <p:spPr>
          <a:xfrm>
            <a:off x="2468520" y="1842658"/>
            <a:ext cx="13350960" cy="79771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37067" y="208891"/>
            <a:ext cx="5235715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spc="144">
                <a:solidFill>
                  <a:srgbClr val="000000"/>
                </a:solidFill>
                <a:latin typeface="Open Sans 1 Bold"/>
              </a:rPr>
              <a:t>CARDIOPATIA CONGÊNITA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111" y="2096752"/>
            <a:ext cx="15079778" cy="77052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12885" y="596456"/>
            <a:ext cx="10271005" cy="7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8"/>
              </a:lnSpc>
            </a:pPr>
            <a:r>
              <a:rPr lang="en-US" sz="4800" spc="48">
                <a:solidFill>
                  <a:srgbClr val="F9FCFF"/>
                </a:solidFill>
                <a:latin typeface="Open Sans 1 Bold"/>
              </a:rPr>
              <a:t>CONSULTAS E EXAMES</a:t>
            </a:r>
          </a:p>
        </p:txBody>
      </p:sp>
      <p:sp>
        <p:nvSpPr>
          <p:cNvPr id="4" name="AutoShape 4"/>
          <p:cNvSpPr/>
          <p:nvPr/>
        </p:nvSpPr>
        <p:spPr>
          <a:xfrm>
            <a:off x="194899" y="1028700"/>
            <a:ext cx="8949101" cy="0"/>
          </a:xfrm>
          <a:prstGeom prst="line">
            <a:avLst/>
          </a:prstGeom>
          <a:ln w="47625" cap="flat">
            <a:solidFill>
              <a:srgbClr val="F9FC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90198" y="3405706"/>
            <a:ext cx="11939703" cy="952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-212471" y="6552565"/>
            <a:ext cx="18712942" cy="4062941"/>
            <a:chOff x="0" y="0"/>
            <a:chExt cx="24950589" cy="541725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32" b="132"/>
            <a:stretch>
              <a:fillRect/>
            </a:stretch>
          </p:blipFill>
          <p:spPr>
            <a:xfrm>
              <a:off x="0" y="0"/>
              <a:ext cx="8147530" cy="54172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32" b="132"/>
            <a:stretch>
              <a:fillRect/>
            </a:stretch>
          </p:blipFill>
          <p:spPr>
            <a:xfrm>
              <a:off x="8401530" y="0"/>
              <a:ext cx="8147530" cy="54172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11930" r="11930"/>
            <a:stretch>
              <a:fillRect/>
            </a:stretch>
          </p:blipFill>
          <p:spPr>
            <a:xfrm>
              <a:off x="16803060" y="0"/>
              <a:ext cx="8147530" cy="541725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12533" y="1578198"/>
            <a:ext cx="3862137" cy="36946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08333" y="702809"/>
            <a:ext cx="11759454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39"/>
              </a:lnSpc>
            </a:pPr>
            <a:r>
              <a:rPr lang="en-US" sz="5450" spc="545">
                <a:solidFill>
                  <a:srgbClr val="000000">
                    <a:alpha val="69804"/>
                  </a:srgbClr>
                </a:solidFill>
                <a:latin typeface="Open Sans 1 Bold"/>
              </a:rPr>
              <a:t>ASSOCIAÇÃO PAULISTA PARA O DESENVOLVIMENTO DA MEDICINA - SPDM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549695"/>
            <a:ext cx="9485901" cy="39608"/>
          </a:xfrm>
          <a:prstGeom prst="rect">
            <a:avLst/>
          </a:prstGeom>
          <a:solidFill>
            <a:srgbClr val="F9FC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2994" y="2725448"/>
            <a:ext cx="13162012" cy="70737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77331" y="1232116"/>
            <a:ext cx="766381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9"/>
              </a:lnSpc>
            </a:pPr>
            <a:r>
              <a:rPr lang="en-US" sz="4699" spc="469">
                <a:solidFill>
                  <a:srgbClr val="F9FCFF"/>
                </a:solidFill>
                <a:latin typeface="Open Sans 1 Bold"/>
              </a:rPr>
              <a:t>REDE HEBE CAMARGO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5152" y="4307613"/>
            <a:ext cx="2882425" cy="27574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27" b="11558"/>
          <a:stretch>
            <a:fillRect/>
          </a:stretch>
        </p:blipFill>
        <p:spPr>
          <a:xfrm>
            <a:off x="5441958" y="4700958"/>
            <a:ext cx="6943106" cy="19707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945519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6099" spc="182">
                <a:solidFill>
                  <a:srgbClr val="000000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02748" y="8516410"/>
            <a:ext cx="70845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"/>
              </a:rPr>
              <a:t>em 01 de Abril de 2021</a:t>
            </a:r>
          </a:p>
        </p:txBody>
      </p:sp>
      <p:sp>
        <p:nvSpPr>
          <p:cNvPr id="6" name="AutoShape 6"/>
          <p:cNvSpPr/>
          <p:nvPr/>
        </p:nvSpPr>
        <p:spPr>
          <a:xfrm>
            <a:off x="10841732" y="1443038"/>
            <a:ext cx="894910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22947" y="4160422"/>
            <a:ext cx="4136353" cy="2690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4967" y="3233693"/>
            <a:ext cx="8192117" cy="65970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280" y="2294259"/>
            <a:ext cx="16893440" cy="4508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09732" y="1028700"/>
            <a:ext cx="924258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126">
                <a:solidFill>
                  <a:srgbClr val="000000"/>
                </a:solidFill>
                <a:latin typeface="Open Sans 1 Bold"/>
              </a:rPr>
              <a:t>RESOLUÇÃO SS - 66, de 11-5-2020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26751" y="1274175"/>
            <a:ext cx="894910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818124" y="1765457"/>
            <a:ext cx="1377046" cy="13770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SES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832" y="931005"/>
            <a:ext cx="1001524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2 Bold"/>
              </a:rPr>
              <a:t>ESTRUTURA ORGANIZACIONAL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161534" y="3716809"/>
            <a:ext cx="1426691" cy="14266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CRS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47732" y="3733745"/>
            <a:ext cx="1409755" cy="140975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CGCSS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55353" y="5755921"/>
            <a:ext cx="2413622" cy="2157166"/>
            <a:chOff x="0" y="0"/>
            <a:chExt cx="909430" cy="812800"/>
          </a:xfrm>
        </p:grpSpPr>
        <p:sp>
          <p:nvSpPr>
            <p:cNvPr id="14" name="Freeform 14"/>
            <p:cNvSpPr/>
            <p:nvPr/>
          </p:nvSpPr>
          <p:spPr>
            <a:xfrm>
              <a:off x="5012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GRUPO DE REGULAÇÃO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39873" y="5720203"/>
            <a:ext cx="2413622" cy="2157166"/>
            <a:chOff x="0" y="0"/>
            <a:chExt cx="909430" cy="812800"/>
          </a:xfrm>
        </p:grpSpPr>
        <p:sp>
          <p:nvSpPr>
            <p:cNvPr id="17" name="Freeform 17"/>
            <p:cNvSpPr/>
            <p:nvPr/>
          </p:nvSpPr>
          <p:spPr>
            <a:xfrm>
              <a:off x="5012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SPDM AFILIADAS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600706" y="7901181"/>
            <a:ext cx="1859506" cy="185950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Open Sans 2 Bold"/>
                </a:rPr>
                <a:t>CROSS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rot="5400000">
            <a:off x="8862821" y="3762516"/>
            <a:ext cx="128765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15655">
            <a:off x="8588216" y="4410576"/>
            <a:ext cx="185952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3554365" y="4124297"/>
            <a:ext cx="3414611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2"/>
              </a:lnSpc>
            </a:pPr>
            <a:r>
              <a:rPr lang="en-US" sz="2094" spc="209">
                <a:solidFill>
                  <a:srgbClr val="F9FCFF"/>
                </a:solidFill>
                <a:latin typeface="Open Sans 1 Bold"/>
              </a:rPr>
              <a:t>COORDENADORIA DE REGIÕES DE SAÚDE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10921" y="3967135"/>
            <a:ext cx="408514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2"/>
              </a:lnSpc>
            </a:pPr>
            <a:r>
              <a:rPr lang="en-US" sz="2094" spc="209">
                <a:solidFill>
                  <a:srgbClr val="F9FCFF"/>
                </a:solidFill>
                <a:latin typeface="Open Sans 1 Bold"/>
              </a:rPr>
              <a:t>COORDENADORIA DE GESTÕES DE CONTRATOS DE SERVIÇOS DE SAÚDE</a:t>
            </a:r>
          </a:p>
        </p:txBody>
      </p:sp>
      <p:sp>
        <p:nvSpPr>
          <p:cNvPr id="26" name="AutoShape 26"/>
          <p:cNvSpPr/>
          <p:nvPr/>
        </p:nvSpPr>
        <p:spPr>
          <a:xfrm rot="10755977">
            <a:off x="6968938" y="6804739"/>
            <a:ext cx="929793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5400000">
            <a:off x="7047237" y="5947330"/>
            <a:ext cx="165528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51250">
            <a:off x="10324883" y="5959237"/>
            <a:ext cx="167926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-10800000">
            <a:off x="11200232" y="6774973"/>
            <a:ext cx="92971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99999">
            <a:off x="5303241" y="8348198"/>
            <a:ext cx="91784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5400000">
            <a:off x="12905620" y="8342245"/>
            <a:ext cx="929753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-10800000">
            <a:off x="10460213" y="8807122"/>
            <a:ext cx="2934096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-10800000">
            <a:off x="5725959" y="8783309"/>
            <a:ext cx="286215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F9FCFF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F9FCFF"/>
          </a:solidFill>
        </p:spPr>
      </p:sp>
      <p:sp>
        <p:nvSpPr>
          <p:cNvPr id="4" name="TextBox 4"/>
          <p:cNvSpPr txBox="1"/>
          <p:nvPr/>
        </p:nvSpPr>
        <p:spPr>
          <a:xfrm>
            <a:off x="341868" y="2535667"/>
            <a:ext cx="16734054" cy="505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9FCFF"/>
                </a:solidFill>
                <a:latin typeface="Open Sans Light Bold"/>
              </a:rPr>
              <a:t>A prestação dos Serviços inclui a realização dos seguintes processos e respectivas informações: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9FCFF"/>
              </a:solidFill>
              <a:latin typeface="Open Sans Light Bold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9FCFF"/>
              </a:solidFill>
              <a:latin typeface="Open Sans Light Bold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9FCFF"/>
                </a:solidFill>
                <a:latin typeface="Open Sans Light Bold"/>
              </a:rPr>
              <a:t>Processo de regulação e agendamento unificado e automatizado, do </a:t>
            </a:r>
            <a:r>
              <a:rPr lang="en-US" sz="3000">
                <a:solidFill>
                  <a:srgbClr val="FFDE59"/>
                </a:solidFill>
                <a:latin typeface="Open Sans Light Bold"/>
              </a:rPr>
              <a:t>Módulo Ambulatorial</a:t>
            </a:r>
            <a:r>
              <a:rPr lang="en-US" sz="3000">
                <a:solidFill>
                  <a:srgbClr val="F9FCFF"/>
                </a:solidFill>
                <a:latin typeface="Open Sans Light Bold"/>
              </a:rPr>
              <a:t>, para as consultas, exames e procedimentos e outros serviços oferecidos, sob gestão estadual e municipal, localizados no Estado de São Paulo, permitindo acesso dos 645 municípios do Estado, através de suas unidades e/ou de suas centrais de regulação</a:t>
            </a:r>
            <a:r>
              <a:rPr lang="en-US" sz="3000">
                <a:solidFill>
                  <a:srgbClr val="F9FCFF"/>
                </a:solidFill>
                <a:latin typeface="Open Sans Light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000000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3772809"/>
            <a:ext cx="15578940" cy="424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1"/>
              </a:lnSpc>
            </a:pPr>
            <a:r>
              <a:rPr lang="en-US" sz="3008">
                <a:solidFill>
                  <a:srgbClr val="000000"/>
                </a:solidFill>
                <a:latin typeface="Open Sans Light Bold"/>
              </a:rPr>
              <a:t>2. Processo de acompanhamento e/ou controle das internações e saídas hospitalares, em tempo real, do </a:t>
            </a:r>
            <a:r>
              <a:rPr lang="en-US" sz="3008">
                <a:solidFill>
                  <a:srgbClr val="FFDE59"/>
                </a:solidFill>
                <a:latin typeface="Open Sans Light Bold"/>
              </a:rPr>
              <a:t>Módulo de Leitos</a:t>
            </a:r>
            <a:r>
              <a:rPr lang="en-US" sz="3008">
                <a:solidFill>
                  <a:srgbClr val="000000"/>
                </a:solidFill>
                <a:latin typeface="Open Sans Light Bold"/>
              </a:rPr>
              <a:t> com AIH e Módulo de Leitos, nas unidades participantes do Sistema Único de Saúde, sob gestão estadual ou municipal, bem como emissão on-line das Autorizações de Internação Hospitalar (AIH), cuja autorização dar-se-á através do gestor público; </a:t>
            </a:r>
          </a:p>
          <a:p>
            <a:pPr algn="just">
              <a:lnSpc>
                <a:spcPts val="4211"/>
              </a:lnSpc>
            </a:pPr>
            <a:endParaRPr lang="en-US" sz="3008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11"/>
              </a:lnSpc>
            </a:pPr>
            <a:endParaRPr lang="en-US" sz="3008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11"/>
              </a:lnSpc>
            </a:pPr>
            <a:endParaRPr lang="en-US" sz="3008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F9FCFF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F9FCFF"/>
          </a:solidFill>
        </p:spPr>
      </p:sp>
      <p:sp>
        <p:nvSpPr>
          <p:cNvPr id="4" name="TextBox 4"/>
          <p:cNvSpPr txBox="1"/>
          <p:nvPr/>
        </p:nvSpPr>
        <p:spPr>
          <a:xfrm>
            <a:off x="357408" y="2371489"/>
            <a:ext cx="16734054" cy="58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9FCFF"/>
                </a:solidFill>
                <a:latin typeface="Open Sans Light Bold"/>
              </a:rPr>
              <a:t>3. Processo de regulação médica dos atendimentos às urgências e emergências hospitalares, do </a:t>
            </a:r>
            <a:r>
              <a:rPr lang="en-US" sz="3000">
                <a:solidFill>
                  <a:srgbClr val="FFDE59"/>
                </a:solidFill>
                <a:latin typeface="Open Sans Light Bold"/>
              </a:rPr>
              <a:t>Módulo de Urgência</a:t>
            </a:r>
            <a:r>
              <a:rPr lang="en-US" sz="3000">
                <a:solidFill>
                  <a:srgbClr val="F9FCFF"/>
                </a:solidFill>
                <a:latin typeface="Open Sans Light Bold"/>
              </a:rPr>
              <a:t>, bem como das urgências da microrregião;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F9FCFF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F9FCFF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9FCFF"/>
                </a:solidFill>
                <a:latin typeface="Open Sans Light Bold"/>
              </a:rPr>
              <a:t>4. Processo de acompanhamento diário da disponibilidade dos serviços de urgência/emergência das unidades hospitalares sob gestão estadual ou municipal, do </a:t>
            </a:r>
            <a:r>
              <a:rPr lang="en-US" sz="3000">
                <a:solidFill>
                  <a:srgbClr val="FFDE59"/>
                </a:solidFill>
                <a:latin typeface="Open Sans Light Bold"/>
              </a:rPr>
              <a:t>Módulo Pré-Hospitalar</a:t>
            </a:r>
            <a:r>
              <a:rPr lang="en-US" sz="3000">
                <a:solidFill>
                  <a:srgbClr val="FFFFFF"/>
                </a:solidFill>
                <a:latin typeface="Open Sans Light Bold"/>
              </a:rPr>
              <a:t>;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9FCFF"/>
                </a:solidFill>
                <a:latin typeface="Open Sans Light Bold"/>
              </a:rPr>
              <a:t>5. Processo de acompanhamento dos indicadores hospitalares da estratégia Santa Casa Sustentável, outros convênios/subvenções e demais instrumentos que forem demandados pela CGCSS, no </a:t>
            </a:r>
            <a:r>
              <a:rPr lang="en-US" sz="3000">
                <a:solidFill>
                  <a:srgbClr val="FFDE59"/>
                </a:solidFill>
                <a:latin typeface="Open Sans Light Bold"/>
              </a:rPr>
              <a:t>Módulo Indicadores</a:t>
            </a:r>
            <a:r>
              <a:rPr lang="en-US" sz="3000">
                <a:solidFill>
                  <a:srgbClr val="F9FCFF"/>
                </a:solidFill>
                <a:latin typeface="Open Sans Light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049780"/>
            <a:ext cx="15537516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Indicadores de Qualidade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40772"/>
              </p:ext>
            </p:extLst>
          </p:nvPr>
        </p:nvGraphicFramePr>
        <p:xfrm>
          <a:off x="1698859" y="2765179"/>
          <a:ext cx="14572128" cy="6686550"/>
        </p:xfrm>
        <a:graphic>
          <a:graphicData uri="http://schemas.openxmlformats.org/drawingml/2006/table">
            <a:tbl>
              <a:tblPr/>
              <a:tblGrid>
                <a:gridCol w="728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9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Indicador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 Bold"/>
                        </a:rPr>
                        <a:t>%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desconto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Monitoramento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do Sistema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Urgência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20%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Desempenho do Sistema Informatizado do Portal CROSS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20%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Implantação/Manutenção do Sistema de Custos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15%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77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Relatório de Acompanhamento de Atividades da CROSS emitido pela CRS/SES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15%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Elaboração/Revisão do Código de Conduta CROSS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10%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Qualidade de Informação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10%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Pesquisa de Satisfação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10%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000000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48381" y="9696760"/>
            <a:ext cx="4935141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ISobre 10% do valor de custeio do contrato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F9FCFF"/>
          </a:solid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06275"/>
              </p:ext>
            </p:extLst>
          </p:nvPr>
        </p:nvGraphicFramePr>
        <p:xfrm>
          <a:off x="3248718" y="3891431"/>
          <a:ext cx="11293301" cy="5044441"/>
        </p:xfrm>
        <a:graphic>
          <a:graphicData uri="http://schemas.openxmlformats.org/drawingml/2006/table">
            <a:tbl>
              <a:tblPr/>
              <a:tblGrid>
                <a:gridCol w="5272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54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 Bold"/>
                        </a:rPr>
                        <a:t>Quantidade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 Bold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 Bold"/>
                        </a:rPr>
                        <a:t>Produzida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Open Sans 1 Bold"/>
                        </a:rPr>
                        <a:t>Fórmula de Cálculo em Reais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7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Acima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do volume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Open Sans 1"/>
                        </a:rPr>
                        <a:t>100% x distribuição percentual de regulação de urgência absoluta e relativa x orçamento de custeio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7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Entre 90% e 100% do volume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100%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distribuição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percentual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regulação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urgência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absoluta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relativa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7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Open Sans 1"/>
                        </a:rPr>
                        <a:t>Entre 75% e 89,9% do volume contratado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90%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distribuição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percentual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regulação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urgência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absoluta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relativa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7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Open Sans 1"/>
                        </a:rPr>
                        <a:t>Menos que 75% do volume contratado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70%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distribuição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percentual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regulação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urgência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absoluta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relativa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F9FCFF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2679" y="2368702"/>
            <a:ext cx="1283934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9FCFF"/>
                </a:solidFill>
                <a:latin typeface="Open Sans Light Bold"/>
              </a:rPr>
              <a:t>Indicadores de Produção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2084" y="3168802"/>
            <a:ext cx="731520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9FCFF"/>
                </a:solidFill>
                <a:latin typeface="Open Sans Light Bold"/>
              </a:rPr>
              <a:t>Regulação de Urgência e Ambulatorial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2116045" y="2205990"/>
            <a:ext cx="1256098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Indicadores de Produção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50848"/>
              </p:ext>
            </p:extLst>
          </p:nvPr>
        </p:nvGraphicFramePr>
        <p:xfrm>
          <a:off x="3924540" y="4202430"/>
          <a:ext cx="10858197" cy="4503421"/>
        </p:xfrm>
        <a:graphic>
          <a:graphicData uri="http://schemas.openxmlformats.org/drawingml/2006/table">
            <a:tbl>
              <a:tblPr/>
              <a:tblGrid>
                <a:gridCol w="530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Quantidade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 Bold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Produzida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 Bold"/>
                        </a:rPr>
                        <a:t>Fórmula de Cálculo em Reais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Acima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do volume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100% do peso de executantes checados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Entre 95% e 100% do volume contratado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100% do peso de executantes checados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Entre 80% e 94,5% do volume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90% x peso percentual da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atividade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internação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2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Menos que 80% do volume contratado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70% x peso percentual da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atividade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internação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000000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6690" y="3260007"/>
            <a:ext cx="7607896" cy="435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Open Sans Light Bold"/>
              </a:rPr>
              <a:t>Monitoramento</a:t>
            </a:r>
            <a:r>
              <a:rPr lang="en-US" sz="2600" dirty="0">
                <a:solidFill>
                  <a:srgbClr val="000000"/>
                </a:solidFill>
                <a:latin typeface="Open Sans Light Bold"/>
              </a:rPr>
              <a:t> das </a:t>
            </a:r>
            <a:r>
              <a:rPr lang="en-US" sz="2600" dirty="0" err="1">
                <a:solidFill>
                  <a:srgbClr val="000000"/>
                </a:solidFill>
                <a:latin typeface="Open Sans Light Bold"/>
              </a:rPr>
              <a:t>Unidades</a:t>
            </a:r>
            <a:r>
              <a:rPr lang="en-US" sz="2600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Open Sans Light Bold"/>
              </a:rPr>
              <a:t>Executantes</a:t>
            </a:r>
            <a:endParaRPr lang="en-US" sz="2600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505278" y="4677978"/>
            <a:ext cx="1013631" cy="256912"/>
            <a:chOff x="0" y="0"/>
            <a:chExt cx="2004282" cy="508000"/>
          </a:xfrm>
        </p:grpSpPr>
        <p:sp>
          <p:nvSpPr>
            <p:cNvPr id="3" name="Freeform 3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0014487" y="4677978"/>
            <a:ext cx="1013631" cy="256912"/>
            <a:chOff x="0" y="0"/>
            <a:chExt cx="2004282" cy="508000"/>
          </a:xfrm>
        </p:grpSpPr>
        <p:sp>
          <p:nvSpPr>
            <p:cNvPr id="6" name="Freeform 6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259883" y="4677978"/>
            <a:ext cx="1013631" cy="256912"/>
            <a:chOff x="0" y="0"/>
            <a:chExt cx="2004282" cy="508000"/>
          </a:xfrm>
        </p:grpSpPr>
        <p:sp>
          <p:nvSpPr>
            <p:cNvPr id="9" name="Freeform 9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1750674" y="4677978"/>
            <a:ext cx="1013631" cy="256912"/>
            <a:chOff x="0" y="0"/>
            <a:chExt cx="2004282" cy="508000"/>
          </a:xfrm>
        </p:grpSpPr>
        <p:sp>
          <p:nvSpPr>
            <p:cNvPr id="12" name="Freeform 12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15523696" y="4677978"/>
            <a:ext cx="1013631" cy="256912"/>
            <a:chOff x="0" y="0"/>
            <a:chExt cx="2004282" cy="508000"/>
          </a:xfrm>
        </p:grpSpPr>
        <p:sp>
          <p:nvSpPr>
            <p:cNvPr id="15" name="Freeform 15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12769091" y="4677978"/>
            <a:ext cx="1013631" cy="256912"/>
            <a:chOff x="0" y="0"/>
            <a:chExt cx="2004282" cy="508000"/>
          </a:xfrm>
        </p:grpSpPr>
        <p:sp>
          <p:nvSpPr>
            <p:cNvPr id="18" name="Freeform 18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9" name="Freeform 19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20" name="AutoShape 20"/>
          <p:cNvSpPr/>
          <p:nvPr/>
        </p:nvSpPr>
        <p:spPr>
          <a:xfrm rot="-5400000">
            <a:off x="9049373" y="-2651121"/>
            <a:ext cx="60798" cy="13901478"/>
          </a:xfrm>
          <a:prstGeom prst="rect">
            <a:avLst/>
          </a:prstGeom>
          <a:solidFill>
            <a:srgbClr val="191919">
              <a:alpha val="6667"/>
            </a:srgbClr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93276" y="3795797"/>
            <a:ext cx="946844" cy="94684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047880" y="3795797"/>
            <a:ext cx="946844" cy="946844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734056" y="4039350"/>
            <a:ext cx="556076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spc="282">
                <a:solidFill>
                  <a:srgbClr val="FFFFFF"/>
                </a:solidFill>
                <a:latin typeface="Oswald"/>
              </a:rPr>
              <a:t>2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784067" y="3795797"/>
            <a:ext cx="946844" cy="9468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538671" y="3795797"/>
            <a:ext cx="946844" cy="94684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557089" y="3795797"/>
            <a:ext cx="946844" cy="9468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2802484" y="3795797"/>
            <a:ext cx="946844" cy="94684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21180" y="3903438"/>
            <a:ext cx="709454" cy="6786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44589" y="3956319"/>
            <a:ext cx="625801" cy="62580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82982" y="3956319"/>
            <a:ext cx="567432" cy="56743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02652" y="3959778"/>
            <a:ext cx="618883" cy="61888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08402" y="3959778"/>
            <a:ext cx="625801" cy="62580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 l="5682" r="5682"/>
          <a:stretch>
            <a:fillRect/>
          </a:stretch>
        </p:blipFill>
        <p:spPr>
          <a:xfrm>
            <a:off x="15648189" y="4023680"/>
            <a:ext cx="764643" cy="500071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98374" y="2520315"/>
            <a:ext cx="18091253" cy="5790251"/>
            <a:chOff x="0" y="0"/>
            <a:chExt cx="22107152" cy="707557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2108423" cy="7076842"/>
            </a:xfrm>
            <a:custGeom>
              <a:avLst/>
              <a:gdLst/>
              <a:ahLst/>
              <a:cxnLst/>
              <a:rect l="l" t="t" r="r" b="b"/>
              <a:pathLst>
                <a:path w="22108423" h="7076842">
                  <a:moveTo>
                    <a:pt x="60960" y="269240"/>
                  </a:moveTo>
                  <a:cubicBezTo>
                    <a:pt x="60960" y="154940"/>
                    <a:pt x="153670" y="62230"/>
                    <a:pt x="267970" y="62230"/>
                  </a:cubicBezTo>
                  <a:lnTo>
                    <a:pt x="1115356" y="62230"/>
                  </a:lnTo>
                  <a:lnTo>
                    <a:pt x="1115356" y="0"/>
                  </a:lnTo>
                  <a:lnTo>
                    <a:pt x="269240" y="0"/>
                  </a:lnTo>
                  <a:cubicBezTo>
                    <a:pt x="120650" y="0"/>
                    <a:pt x="0" y="120650"/>
                    <a:pt x="0" y="269240"/>
                  </a:cubicBezTo>
                  <a:lnTo>
                    <a:pt x="0" y="589518"/>
                  </a:lnTo>
                  <a:lnTo>
                    <a:pt x="60960" y="589518"/>
                  </a:lnTo>
                  <a:lnTo>
                    <a:pt x="60960" y="269240"/>
                  </a:lnTo>
                  <a:close/>
                  <a:moveTo>
                    <a:pt x="157480" y="387350"/>
                  </a:moveTo>
                  <a:cubicBezTo>
                    <a:pt x="157480" y="260350"/>
                    <a:pt x="260350" y="157480"/>
                    <a:pt x="387350" y="157480"/>
                  </a:cubicBezTo>
                  <a:lnTo>
                    <a:pt x="1115356" y="157480"/>
                  </a:lnTo>
                  <a:lnTo>
                    <a:pt x="1115356" y="140970"/>
                  </a:lnTo>
                  <a:lnTo>
                    <a:pt x="387350" y="140970"/>
                  </a:lnTo>
                  <a:cubicBezTo>
                    <a:pt x="251460" y="140970"/>
                    <a:pt x="140970" y="251460"/>
                    <a:pt x="140970" y="387350"/>
                  </a:cubicBezTo>
                  <a:lnTo>
                    <a:pt x="140970" y="588088"/>
                  </a:lnTo>
                  <a:lnTo>
                    <a:pt x="157480" y="588088"/>
                  </a:lnTo>
                  <a:lnTo>
                    <a:pt x="157480" y="387350"/>
                  </a:lnTo>
                  <a:close/>
                  <a:moveTo>
                    <a:pt x="0" y="588088"/>
                  </a:moveTo>
                  <a:lnTo>
                    <a:pt x="60960" y="588088"/>
                  </a:lnTo>
                  <a:lnTo>
                    <a:pt x="60960" y="6468512"/>
                  </a:lnTo>
                  <a:lnTo>
                    <a:pt x="0" y="6468512"/>
                  </a:lnTo>
                  <a:lnTo>
                    <a:pt x="0" y="588088"/>
                  </a:lnTo>
                  <a:close/>
                  <a:moveTo>
                    <a:pt x="142240" y="588088"/>
                  </a:moveTo>
                  <a:lnTo>
                    <a:pt x="158750" y="588088"/>
                  </a:lnTo>
                  <a:lnTo>
                    <a:pt x="158750" y="6468512"/>
                  </a:lnTo>
                  <a:lnTo>
                    <a:pt x="142240" y="6468512"/>
                  </a:lnTo>
                  <a:lnTo>
                    <a:pt x="142240" y="588088"/>
                  </a:lnTo>
                  <a:close/>
                  <a:moveTo>
                    <a:pt x="269240" y="7014611"/>
                  </a:moveTo>
                  <a:cubicBezTo>
                    <a:pt x="154940" y="7014611"/>
                    <a:pt x="62230" y="6921902"/>
                    <a:pt x="62230" y="6807602"/>
                  </a:cubicBezTo>
                  <a:lnTo>
                    <a:pt x="62230" y="6468512"/>
                  </a:lnTo>
                  <a:lnTo>
                    <a:pt x="0" y="6468512"/>
                  </a:lnTo>
                  <a:lnTo>
                    <a:pt x="0" y="6807602"/>
                  </a:lnTo>
                  <a:cubicBezTo>
                    <a:pt x="0" y="6956192"/>
                    <a:pt x="120650" y="7076842"/>
                    <a:pt x="269240" y="7076842"/>
                  </a:cubicBezTo>
                  <a:lnTo>
                    <a:pt x="1124159" y="7076842"/>
                  </a:lnTo>
                  <a:lnTo>
                    <a:pt x="1124159" y="7014612"/>
                  </a:lnTo>
                  <a:lnTo>
                    <a:pt x="269240" y="7014612"/>
                  </a:lnTo>
                  <a:close/>
                  <a:moveTo>
                    <a:pt x="387350" y="6918092"/>
                  </a:moveTo>
                  <a:cubicBezTo>
                    <a:pt x="260350" y="6918092"/>
                    <a:pt x="157480" y="6815222"/>
                    <a:pt x="157480" y="6688222"/>
                  </a:cubicBezTo>
                  <a:lnTo>
                    <a:pt x="157480" y="6468512"/>
                  </a:lnTo>
                  <a:lnTo>
                    <a:pt x="140970" y="6468512"/>
                  </a:lnTo>
                  <a:lnTo>
                    <a:pt x="140970" y="6688222"/>
                  </a:lnTo>
                  <a:cubicBezTo>
                    <a:pt x="140970" y="6824112"/>
                    <a:pt x="251460" y="6934602"/>
                    <a:pt x="387350" y="6934602"/>
                  </a:cubicBezTo>
                  <a:lnTo>
                    <a:pt x="1115356" y="6934602"/>
                  </a:lnTo>
                  <a:lnTo>
                    <a:pt x="1115356" y="6918092"/>
                  </a:lnTo>
                  <a:lnTo>
                    <a:pt x="387350" y="6918092"/>
                  </a:lnTo>
                  <a:close/>
                  <a:moveTo>
                    <a:pt x="1115356" y="7014611"/>
                  </a:moveTo>
                  <a:lnTo>
                    <a:pt x="19996220" y="7014611"/>
                  </a:lnTo>
                  <a:lnTo>
                    <a:pt x="19996220" y="7075572"/>
                  </a:lnTo>
                  <a:lnTo>
                    <a:pt x="1115357" y="7075572"/>
                  </a:lnTo>
                  <a:lnTo>
                    <a:pt x="1115357" y="7014612"/>
                  </a:lnTo>
                  <a:close/>
                  <a:moveTo>
                    <a:pt x="1115356" y="6918092"/>
                  </a:moveTo>
                  <a:lnTo>
                    <a:pt x="19996220" y="6918092"/>
                  </a:lnTo>
                  <a:lnTo>
                    <a:pt x="19996220" y="6934602"/>
                  </a:lnTo>
                  <a:lnTo>
                    <a:pt x="1115357" y="6934602"/>
                  </a:lnTo>
                  <a:lnTo>
                    <a:pt x="1115357" y="6918092"/>
                  </a:lnTo>
                  <a:close/>
                  <a:moveTo>
                    <a:pt x="22046192" y="6468512"/>
                  </a:moveTo>
                  <a:lnTo>
                    <a:pt x="22046192" y="6807602"/>
                  </a:lnTo>
                  <a:cubicBezTo>
                    <a:pt x="22046192" y="6921902"/>
                    <a:pt x="21953482" y="7014612"/>
                    <a:pt x="21839182" y="7014612"/>
                  </a:cubicBezTo>
                  <a:lnTo>
                    <a:pt x="19996220" y="7014612"/>
                  </a:lnTo>
                  <a:lnTo>
                    <a:pt x="19996220" y="7075572"/>
                  </a:lnTo>
                  <a:lnTo>
                    <a:pt x="21839182" y="7075572"/>
                  </a:lnTo>
                  <a:cubicBezTo>
                    <a:pt x="21987773" y="7075572"/>
                    <a:pt x="22108423" y="6954922"/>
                    <a:pt x="22108423" y="6806332"/>
                  </a:cubicBezTo>
                  <a:lnTo>
                    <a:pt x="22108423" y="6468512"/>
                  </a:lnTo>
                  <a:lnTo>
                    <a:pt x="22046192" y="6468512"/>
                  </a:lnTo>
                  <a:close/>
                  <a:moveTo>
                    <a:pt x="21949673" y="6688222"/>
                  </a:moveTo>
                  <a:cubicBezTo>
                    <a:pt x="21949673" y="6815222"/>
                    <a:pt x="21846801" y="6918092"/>
                    <a:pt x="21719801" y="6918092"/>
                  </a:cubicBezTo>
                  <a:lnTo>
                    <a:pt x="19996220" y="6918092"/>
                  </a:lnTo>
                  <a:lnTo>
                    <a:pt x="19996220" y="6934602"/>
                  </a:lnTo>
                  <a:lnTo>
                    <a:pt x="21719801" y="6934602"/>
                  </a:lnTo>
                  <a:cubicBezTo>
                    <a:pt x="21855692" y="6934602"/>
                    <a:pt x="21966182" y="6824112"/>
                    <a:pt x="21966182" y="6688222"/>
                  </a:cubicBezTo>
                  <a:lnTo>
                    <a:pt x="21966182" y="6468512"/>
                  </a:lnTo>
                  <a:lnTo>
                    <a:pt x="21949673" y="6468512"/>
                  </a:lnTo>
                  <a:lnTo>
                    <a:pt x="21949673" y="6688222"/>
                  </a:lnTo>
                  <a:close/>
                  <a:moveTo>
                    <a:pt x="22046192" y="588088"/>
                  </a:moveTo>
                  <a:lnTo>
                    <a:pt x="22107151" y="588088"/>
                  </a:lnTo>
                  <a:lnTo>
                    <a:pt x="22107151" y="6468512"/>
                  </a:lnTo>
                  <a:lnTo>
                    <a:pt x="22046192" y="6468512"/>
                  </a:lnTo>
                  <a:lnTo>
                    <a:pt x="22046192" y="588088"/>
                  </a:lnTo>
                  <a:close/>
                  <a:moveTo>
                    <a:pt x="21949673" y="588088"/>
                  </a:moveTo>
                  <a:lnTo>
                    <a:pt x="21966182" y="588088"/>
                  </a:lnTo>
                  <a:lnTo>
                    <a:pt x="21966182" y="6468512"/>
                  </a:lnTo>
                  <a:lnTo>
                    <a:pt x="21949673" y="6468512"/>
                  </a:lnTo>
                  <a:lnTo>
                    <a:pt x="21949673" y="588088"/>
                  </a:lnTo>
                  <a:close/>
                  <a:moveTo>
                    <a:pt x="21839182" y="60960"/>
                  </a:moveTo>
                  <a:cubicBezTo>
                    <a:pt x="21953482" y="60960"/>
                    <a:pt x="22046192" y="153670"/>
                    <a:pt x="22046192" y="267970"/>
                  </a:cubicBezTo>
                  <a:lnTo>
                    <a:pt x="22046192" y="588088"/>
                  </a:lnTo>
                  <a:lnTo>
                    <a:pt x="22107151" y="588088"/>
                  </a:lnTo>
                  <a:lnTo>
                    <a:pt x="22107151" y="269240"/>
                  </a:lnTo>
                  <a:cubicBezTo>
                    <a:pt x="22107151" y="120650"/>
                    <a:pt x="21986501" y="0"/>
                    <a:pt x="21837912" y="0"/>
                  </a:cubicBezTo>
                  <a:lnTo>
                    <a:pt x="19987419" y="0"/>
                  </a:lnTo>
                  <a:lnTo>
                    <a:pt x="19987419" y="60960"/>
                  </a:lnTo>
                  <a:lnTo>
                    <a:pt x="21839182" y="60960"/>
                  </a:lnTo>
                  <a:close/>
                  <a:moveTo>
                    <a:pt x="21719801" y="142240"/>
                  </a:moveTo>
                  <a:lnTo>
                    <a:pt x="19996220" y="142240"/>
                  </a:lnTo>
                  <a:lnTo>
                    <a:pt x="19996220" y="158750"/>
                  </a:lnTo>
                  <a:lnTo>
                    <a:pt x="21719801" y="158750"/>
                  </a:lnTo>
                  <a:cubicBezTo>
                    <a:pt x="21846801" y="158750"/>
                    <a:pt x="21949673" y="261620"/>
                    <a:pt x="21949673" y="388620"/>
                  </a:cubicBezTo>
                  <a:lnTo>
                    <a:pt x="21949673" y="589518"/>
                  </a:lnTo>
                  <a:lnTo>
                    <a:pt x="21966182" y="589518"/>
                  </a:lnTo>
                  <a:lnTo>
                    <a:pt x="21966182" y="387350"/>
                  </a:lnTo>
                  <a:cubicBezTo>
                    <a:pt x="21966182" y="251460"/>
                    <a:pt x="21855692" y="142240"/>
                    <a:pt x="21719801" y="142240"/>
                  </a:cubicBezTo>
                  <a:close/>
                  <a:moveTo>
                    <a:pt x="1115357" y="0"/>
                  </a:moveTo>
                  <a:lnTo>
                    <a:pt x="19996220" y="0"/>
                  </a:lnTo>
                  <a:lnTo>
                    <a:pt x="19996220" y="60960"/>
                  </a:lnTo>
                  <a:lnTo>
                    <a:pt x="1115357" y="60960"/>
                  </a:lnTo>
                  <a:lnTo>
                    <a:pt x="1115357" y="0"/>
                  </a:lnTo>
                  <a:close/>
                  <a:moveTo>
                    <a:pt x="1115357" y="142240"/>
                  </a:moveTo>
                  <a:lnTo>
                    <a:pt x="19996220" y="142240"/>
                  </a:lnTo>
                  <a:lnTo>
                    <a:pt x="19996220" y="158750"/>
                  </a:lnTo>
                  <a:lnTo>
                    <a:pt x="1115357" y="158750"/>
                  </a:lnTo>
                  <a:lnTo>
                    <a:pt x="1115357" y="14224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9292513" y="5915183"/>
            <a:ext cx="2457578" cy="1949920"/>
            <a:chOff x="0" y="0"/>
            <a:chExt cx="3276771" cy="2599893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85725"/>
              <a:ext cx="3276771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1956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689178"/>
              <a:ext cx="3276771" cy="1910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Federalização da Escola Paulista de Medicina Sociedade Civil - EPM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28700" y="5915183"/>
            <a:ext cx="2457578" cy="1206970"/>
            <a:chOff x="0" y="0"/>
            <a:chExt cx="3276771" cy="1609293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85725"/>
              <a:ext cx="3276771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1933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689178"/>
              <a:ext cx="3276771" cy="920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Sociedade Civil Paulista de Medicina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783304" y="5915183"/>
            <a:ext cx="2457578" cy="1206970"/>
            <a:chOff x="0" y="0"/>
            <a:chExt cx="3276771" cy="1609293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85725"/>
              <a:ext cx="3276771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1939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689178"/>
              <a:ext cx="3276771" cy="920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Escola Paulista de Enfermagem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537909" y="5915183"/>
            <a:ext cx="2457578" cy="1206970"/>
            <a:chOff x="0" y="0"/>
            <a:chExt cx="3276771" cy="1609293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85725"/>
              <a:ext cx="3276771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1940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689178"/>
              <a:ext cx="3276771" cy="920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 Inauguração do Hospital São Paulo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117900" y="5915183"/>
            <a:ext cx="2316013" cy="1578445"/>
            <a:chOff x="0" y="0"/>
            <a:chExt cx="3088017" cy="2104593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85725"/>
              <a:ext cx="3088017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1960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689178"/>
              <a:ext cx="3088017" cy="141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Alteração do Nome Sociedade Civil EPM para SPDM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801722" y="5915183"/>
            <a:ext cx="2457578" cy="1241736"/>
            <a:chOff x="0" y="0"/>
            <a:chExt cx="3276771" cy="1655648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85725"/>
              <a:ext cx="3276771" cy="570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2400" spc="290">
                  <a:solidFill>
                    <a:srgbClr val="191919"/>
                  </a:solidFill>
                  <a:latin typeface="Open Sans 1 Bold"/>
                </a:rPr>
                <a:t>1994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689178"/>
              <a:ext cx="3276771" cy="920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1800" spc="57">
                  <a:solidFill>
                    <a:srgbClr val="191919"/>
                  </a:solidFill>
                  <a:latin typeface="Open Sans 1"/>
                </a:rPr>
                <a:t>Universidade Federal de São Paulo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028700" y="1583748"/>
            <a:ext cx="7232747" cy="57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>
                <a:solidFill>
                  <a:srgbClr val="191919"/>
                </a:solidFill>
                <a:latin typeface="Open Sans 2 Bold"/>
              </a:rPr>
              <a:t>UMA BREVE HISTÓRIA - SPDM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2116045" y="2205990"/>
            <a:ext cx="1256098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Indicadores de Produção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 Bold"/>
              </a:rPr>
              <a:t>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 Light Bold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00966"/>
              </p:ext>
            </p:extLst>
          </p:nvPr>
        </p:nvGraphicFramePr>
        <p:xfrm>
          <a:off x="3924540" y="4202430"/>
          <a:ext cx="10858197" cy="4503421"/>
        </p:xfrm>
        <a:graphic>
          <a:graphicData uri="http://schemas.openxmlformats.org/drawingml/2006/table">
            <a:tbl>
              <a:tblPr/>
              <a:tblGrid>
                <a:gridCol w="530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Quantidade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 Bold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 Bold"/>
                        </a:rPr>
                        <a:t>Produzida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 Bold"/>
                        </a:rPr>
                        <a:t>Fórmula de Cálculo em Reais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Acima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do volume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100% do peso de executantes checados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Entre 98% e 100% do volume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100% do peso de executantes checados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Entre 95% e 97,9% do volume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contratado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90% x peso percentual da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atividade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internação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2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Open Sans 1"/>
                        </a:rPr>
                        <a:t>Menos que 95% do volume contratado</a:t>
                      </a:r>
                      <a:endParaRPr lang="en-US" sz="110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70% x peso percentual da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atividade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internação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x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orçamento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Open Sans 1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latin typeface="Open Sans 1"/>
                        </a:rPr>
                        <a:t>custeio</a:t>
                      </a:r>
                      <a:endParaRPr lang="en-US" sz="1100" dirty="0"/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3364586" y="962025"/>
            <a:ext cx="389471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000000"/>
                </a:solidFill>
                <a:latin typeface="Open Sans 1 Bold"/>
              </a:rPr>
              <a:t>CONTRATO DE GESTÃO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77000" y="3314700"/>
            <a:ext cx="5655213" cy="435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Open Sans Light Bold"/>
              </a:rPr>
              <a:t>Disponibilidade</a:t>
            </a:r>
            <a:r>
              <a:rPr lang="en-US" sz="2600" dirty="0">
                <a:solidFill>
                  <a:srgbClr val="000000"/>
                </a:solidFill>
                <a:latin typeface="Open Sans Light Bold"/>
              </a:rPr>
              <a:t> do Portal CROSS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90320" y="1028700"/>
            <a:ext cx="10139581" cy="55601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95041" y="2186705"/>
            <a:ext cx="4592230" cy="64708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6937" y="3079516"/>
            <a:ext cx="6629581" cy="46852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5400000">
            <a:off x="13587924" y="5349883"/>
            <a:ext cx="871235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 spc="270">
                <a:solidFill>
                  <a:srgbClr val="F9FCFF">
                    <a:alpha val="4706"/>
                  </a:srgbClr>
                </a:solidFill>
                <a:latin typeface="Open Sans 1 Bold"/>
              </a:rPr>
              <a:t>Compliance  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3191" y="487283"/>
            <a:ext cx="760712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000000"/>
                </a:solidFill>
                <a:latin typeface="Open Sans 1 Bold"/>
              </a:rPr>
              <a:t>COMPLIANCE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536154" y="7151785"/>
            <a:ext cx="9485901" cy="39608"/>
          </a:xfrm>
          <a:prstGeom prst="rect">
            <a:avLst/>
          </a:prstGeom>
          <a:solidFill>
            <a:srgbClr val="F9FC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52865" y="2073917"/>
            <a:ext cx="10771316" cy="71843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31041" y="838018"/>
            <a:ext cx="706786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spc="519">
                <a:solidFill>
                  <a:srgbClr val="F9FCFF"/>
                </a:solidFill>
                <a:latin typeface="Open Sans 1 Bold"/>
              </a:rPr>
              <a:t>REGULAÇÃO EM SAÚDE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01717" y="4076700"/>
            <a:ext cx="5684564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Open Sans Extra Bold"/>
              </a:rPr>
              <a:t>Obrigado</a:t>
            </a:r>
            <a:endParaRPr lang="en-US" sz="9000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170488" y="8175675"/>
            <a:ext cx="59470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sandro.hilario@cross.org.br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300724" y="5115792"/>
            <a:ext cx="10287000" cy="55417"/>
          </a:xfrm>
          <a:prstGeom prst="rect">
            <a:avLst/>
          </a:prstGeom>
          <a:solidFill>
            <a:srgbClr val="F9FC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0351" y="2428639"/>
            <a:ext cx="8932540" cy="59748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0130" y="8945182"/>
            <a:ext cx="12852980" cy="56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4"/>
              </a:lnSpc>
            </a:pPr>
            <a:r>
              <a:rPr lang="en-US" sz="3400" spc="34">
                <a:solidFill>
                  <a:srgbClr val="F9FCFF"/>
                </a:solidFill>
                <a:latin typeface="Open Sans 1"/>
              </a:rPr>
              <a:t>1998 - Primeiro Hospital em Contrato de Gestão com a SPDM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75867" y="683659"/>
            <a:ext cx="8861507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F9FCFF"/>
                </a:solidFill>
                <a:latin typeface="Open Sans 1 Bold"/>
              </a:rPr>
              <a:t>HOPITAL GERAL DE PIRAJUSSARA - TABOÃO DA SERRA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-323545"/>
            <a:ext cx="18288000" cy="4707716"/>
            <a:chOff x="0" y="0"/>
            <a:chExt cx="6186311" cy="1592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592487"/>
            </a:xfrm>
            <a:custGeom>
              <a:avLst/>
              <a:gdLst/>
              <a:ahLst/>
              <a:cxnLst/>
              <a:rect l="l" t="t" r="r" b="b"/>
              <a:pathLst>
                <a:path w="6186311" h="1592487">
                  <a:moveTo>
                    <a:pt x="6061851" y="1592487"/>
                  </a:moveTo>
                  <a:lnTo>
                    <a:pt x="124460" y="1592487"/>
                  </a:lnTo>
                  <a:cubicBezTo>
                    <a:pt x="55880" y="1592487"/>
                    <a:pt x="0" y="1536606"/>
                    <a:pt x="0" y="14680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468027"/>
                  </a:lnTo>
                  <a:cubicBezTo>
                    <a:pt x="6186311" y="1536607"/>
                    <a:pt x="6130431" y="1592487"/>
                    <a:pt x="6061851" y="1592487"/>
                  </a:cubicBezTo>
                  <a:close/>
                </a:path>
              </a:pathLst>
            </a:custGeom>
            <a:solidFill>
              <a:srgbClr val="8AABC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13214" y="1222293"/>
            <a:ext cx="9458732" cy="1850793"/>
            <a:chOff x="0" y="0"/>
            <a:chExt cx="12611642" cy="2467724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12611642" cy="1021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74"/>
                </a:lnSpc>
                <a:spcBef>
                  <a:spcPct val="0"/>
                </a:spcBef>
              </a:pPr>
              <a:r>
                <a:rPr lang="en-US" sz="4624">
                  <a:solidFill>
                    <a:srgbClr val="0F3256"/>
                  </a:solidFill>
                  <a:latin typeface="Open Sans 2 Bold"/>
                </a:rPr>
                <a:t>Missão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87660"/>
              <a:ext cx="12611642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F3256"/>
                  </a:solidFill>
                  <a:latin typeface="Open Sans 2"/>
                </a:rPr>
                <a:t>Atuar com excelência na atenção à saúde sem preconceito, distinção ou classificação dos cidadãos.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866882"/>
            <a:ext cx="676902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3256"/>
                </a:solidFill>
                <a:latin typeface="Open Sans 2 Bold"/>
              </a:rPr>
              <a:t>Visão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383120"/>
            <a:ext cx="7081837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F3256"/>
                </a:solidFill>
                <a:latin typeface="Open Sans 2"/>
              </a:rPr>
              <a:t>Ser reconhecida como organização filantrópica brasileira em saúde de maior abrangência e competência.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89771" y="4857357"/>
            <a:ext cx="676902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3256"/>
                </a:solidFill>
                <a:latin typeface="Roboto Bold"/>
              </a:rPr>
              <a:t>Valores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96534" y="5933540"/>
            <a:ext cx="3210492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 Capacitação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 Compromisso social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 Confiabilidade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 Empreendedorismo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 Equidade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F3256"/>
                </a:solidFill>
                <a:latin typeface="Open Sans 2"/>
              </a:rPr>
              <a:t>- Ética</a:t>
            </a:r>
          </a:p>
        </p:txBody>
      </p:sp>
      <p:sp>
        <p:nvSpPr>
          <p:cNvPr id="11" name="AutoShape 11"/>
          <p:cNvSpPr/>
          <p:nvPr/>
        </p:nvSpPr>
        <p:spPr>
          <a:xfrm rot="5400000">
            <a:off x="7381064" y="7160360"/>
            <a:ext cx="3535397" cy="0"/>
          </a:xfrm>
          <a:prstGeom prst="line">
            <a:avLst/>
          </a:prstGeom>
          <a:ln w="76200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2383" y="9053930"/>
            <a:ext cx="5841662" cy="306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10749" y="8951613"/>
            <a:ext cx="5841662" cy="30668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3254015" y="5933540"/>
            <a:ext cx="4005285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-Humanização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-Qualidade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-Confiabilidade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F3256"/>
                </a:solidFill>
                <a:latin typeface="Open Sans 2"/>
              </a:rPr>
              <a:t>-Sustentabilidade ecológica, econômica e social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F3256"/>
                </a:solidFill>
                <a:latin typeface="Open Sans 2"/>
              </a:rPr>
              <a:t>-Tradição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93468" y="1549695"/>
            <a:ext cx="10036433" cy="9525"/>
          </a:xfrm>
          <a:prstGeom prst="rect">
            <a:avLst/>
          </a:prstGeom>
          <a:solidFill>
            <a:srgbClr val="F9FCFF"/>
          </a:solidFill>
        </p:spPr>
      </p:sp>
      <p:sp>
        <p:nvSpPr>
          <p:cNvPr id="3" name="TextBox 3"/>
          <p:cNvSpPr txBox="1"/>
          <p:nvPr/>
        </p:nvSpPr>
        <p:spPr>
          <a:xfrm>
            <a:off x="352025" y="2192584"/>
            <a:ext cx="16907275" cy="796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634"/>
              </a:lnSpc>
            </a:pPr>
            <a:r>
              <a:rPr lang="en-US" sz="20033" spc="-400">
                <a:solidFill>
                  <a:srgbClr val="F9FCFF">
                    <a:alpha val="4706"/>
                  </a:srgbClr>
                </a:solidFill>
                <a:latin typeface="Open Sans 1 Bold"/>
              </a:rPr>
              <a:t>SPDM</a:t>
            </a:r>
          </a:p>
          <a:p>
            <a:pPr algn="just">
              <a:lnSpc>
                <a:spcPts val="20634"/>
              </a:lnSpc>
            </a:pPr>
            <a:r>
              <a:rPr lang="en-US" sz="20033" spc="-400">
                <a:solidFill>
                  <a:srgbClr val="F9FCFF">
                    <a:alpha val="4706"/>
                  </a:srgbClr>
                </a:solidFill>
                <a:latin typeface="Open Sans 1 Bold"/>
              </a:rPr>
              <a:t>SPDM</a:t>
            </a:r>
          </a:p>
          <a:p>
            <a:pPr algn="just">
              <a:lnSpc>
                <a:spcPts val="20634"/>
              </a:lnSpc>
            </a:pPr>
            <a:r>
              <a:rPr lang="en-US" sz="20033" spc="-400">
                <a:solidFill>
                  <a:srgbClr val="F9FCFF">
                    <a:alpha val="4706"/>
                  </a:srgbClr>
                </a:solidFill>
                <a:latin typeface="Open Sans 1 Bold"/>
              </a:rPr>
              <a:t>SPDM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283750"/>
            <a:ext cx="766381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F9FCFF"/>
                </a:solidFill>
                <a:latin typeface="Open Sans 1 Bold"/>
              </a:rPr>
              <a:t>ABRANGÊNCIA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92510" y="2131854"/>
            <a:ext cx="8719892" cy="735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7 estados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62.000 colaboradores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5.777 leitos hospitalares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453 unidades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12 mil consultas/ano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28 mil alunos</a:t>
            </a:r>
          </a:p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F9FCFF"/>
                </a:solidFill>
                <a:latin typeface="Open Sans 2 Bold"/>
              </a:rPr>
              <a:t>46 instituições de ensino</a:t>
            </a:r>
          </a:p>
          <a:p>
            <a:pPr algn="just">
              <a:lnSpc>
                <a:spcPts val="7279"/>
              </a:lnSpc>
            </a:pPr>
            <a:endParaRPr lang="en-US" sz="5199">
              <a:solidFill>
                <a:srgbClr val="F9FCFF"/>
              </a:solidFill>
              <a:latin typeface="Open Sans 2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3694446" y="3070945"/>
            <a:ext cx="9485901" cy="3960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565" y="3090749"/>
            <a:ext cx="3593864" cy="34379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91659" y="1338511"/>
            <a:ext cx="8937676" cy="109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49"/>
              </a:lnSpc>
            </a:pPr>
            <a:r>
              <a:rPr lang="en-US" sz="6099" spc="60">
                <a:solidFill>
                  <a:srgbClr val="000000"/>
                </a:solidFill>
                <a:latin typeface="Open Sans 1 Bold"/>
              </a:rPr>
              <a:t>SUPERINTENDÊNCIAS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6308" y="5429236"/>
            <a:ext cx="10620265" cy="305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2"/>
              </a:lnSpc>
            </a:pPr>
            <a:r>
              <a:rPr lang="en-US" sz="3600" spc="-64">
                <a:solidFill>
                  <a:srgbClr val="000000"/>
                </a:solidFill>
                <a:latin typeface="Open Sans 2"/>
              </a:rPr>
              <a:t>- Hospital São Paulo</a:t>
            </a:r>
          </a:p>
          <a:p>
            <a:pPr>
              <a:lnSpc>
                <a:spcPts val="6192"/>
              </a:lnSpc>
            </a:pPr>
            <a:r>
              <a:rPr lang="en-US" sz="3600" spc="-64">
                <a:solidFill>
                  <a:srgbClr val="000000"/>
                </a:solidFill>
                <a:latin typeface="Open Sans 2"/>
              </a:rPr>
              <a:t>- Instituições Afiliadas</a:t>
            </a:r>
          </a:p>
          <a:p>
            <a:pPr>
              <a:lnSpc>
                <a:spcPts val="6192"/>
              </a:lnSpc>
            </a:pPr>
            <a:r>
              <a:rPr lang="en-US" sz="3600" spc="-64">
                <a:solidFill>
                  <a:srgbClr val="000000"/>
                </a:solidFill>
                <a:latin typeface="Open Sans 2"/>
              </a:rPr>
              <a:t>- Programa de Atenção Integral à Saúde (PAIS)</a:t>
            </a:r>
          </a:p>
          <a:p>
            <a:pPr>
              <a:lnSpc>
                <a:spcPts val="6192"/>
              </a:lnSpc>
            </a:pPr>
            <a:r>
              <a:rPr lang="en-US" sz="3600" spc="-64">
                <a:solidFill>
                  <a:srgbClr val="000000"/>
                </a:solidFill>
                <a:latin typeface="Open Sans 2"/>
              </a:rPr>
              <a:t>- Educação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04753" y="1028700"/>
            <a:ext cx="6210909" cy="53807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89003" y="6476417"/>
            <a:ext cx="8598997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 spc="270">
                <a:solidFill>
                  <a:srgbClr val="F9FCFF">
                    <a:alpha val="4706"/>
                  </a:srgbClr>
                </a:solidFill>
                <a:latin typeface="Open Sans 1 Bold"/>
              </a:rPr>
              <a:t>Tecnologia</a:t>
            </a:r>
          </a:p>
          <a:p>
            <a:pPr algn="r">
              <a:lnSpc>
                <a:spcPts val="10800"/>
              </a:lnSpc>
            </a:pPr>
            <a:r>
              <a:rPr lang="en-US" sz="9000" spc="270">
                <a:solidFill>
                  <a:srgbClr val="F9FCFF">
                    <a:alpha val="4706"/>
                  </a:srgbClr>
                </a:solidFill>
                <a:latin typeface="Open Sans 1 Bold"/>
              </a:rPr>
              <a:t>Tecnologia</a:t>
            </a:r>
          </a:p>
          <a:p>
            <a:pPr algn="r">
              <a:lnSpc>
                <a:spcPts val="10800"/>
              </a:lnSpc>
            </a:pPr>
            <a:r>
              <a:rPr lang="en-US" sz="9000" spc="270">
                <a:solidFill>
                  <a:srgbClr val="F9FCFF">
                    <a:alpha val="4706"/>
                  </a:srgbClr>
                </a:solidFill>
                <a:latin typeface="Open Sans 1 Bold"/>
              </a:rPr>
              <a:t>Tecnologia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7182047"/>
            <a:ext cx="760712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spc="225">
                <a:solidFill>
                  <a:srgbClr val="F9FCFF"/>
                </a:solidFill>
                <a:latin typeface="Open Sans 1 Bold"/>
              </a:rPr>
              <a:t>TECNOLOGIA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340755"/>
            <a:ext cx="7883114" cy="7605489"/>
            <a:chOff x="0" y="0"/>
            <a:chExt cx="10510819" cy="10140652"/>
          </a:xfrm>
        </p:grpSpPr>
        <p:sp>
          <p:nvSpPr>
            <p:cNvPr id="6" name="TextBox 6"/>
            <p:cNvSpPr txBox="1"/>
            <p:nvPr/>
          </p:nvSpPr>
          <p:spPr>
            <a:xfrm>
              <a:off x="0" y="-25998"/>
              <a:ext cx="1051081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90">
                  <a:solidFill>
                    <a:srgbClr val="F9FCFF"/>
                  </a:solidFill>
                  <a:latin typeface="Open Sans 1"/>
                </a:rPr>
                <a:t>TELEMEDICINA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43042"/>
              <a:ext cx="10510819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2"/>
                </a:lnSpc>
              </a:pPr>
              <a:r>
                <a:rPr lang="en-US" sz="2175" spc="21">
                  <a:solidFill>
                    <a:srgbClr val="F9FCFF"/>
                  </a:solidFill>
                  <a:latin typeface="Open Sans 1"/>
                </a:rPr>
                <a:t>Médicos na atenção básica discutem casos com médicos especialistas.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21204"/>
              <a:ext cx="1051081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F9FCFF"/>
                  </a:solidFill>
                  <a:latin typeface="Open Sans 1"/>
                </a:rPr>
                <a:t>PRONTUÁRIO ELETRÔNICO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28307"/>
              <a:ext cx="10510819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2"/>
                </a:lnSpc>
              </a:pPr>
              <a:r>
                <a:rPr lang="en-US" sz="2175" spc="21">
                  <a:solidFill>
                    <a:srgbClr val="F9FCFF"/>
                  </a:solidFill>
                  <a:latin typeface="Open Sans 1"/>
                </a:rPr>
                <a:t>Agilidade na obtenção de dados dos pacientes em qualquer unidade da SPDM.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06468"/>
              <a:ext cx="1051081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F9FCFF"/>
                  </a:solidFill>
                  <a:latin typeface="Open Sans 1"/>
                </a:rPr>
                <a:t>GERENCIAMENTO DE FILAS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913571"/>
              <a:ext cx="10510819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2"/>
                </a:lnSpc>
              </a:pPr>
              <a:r>
                <a:rPr lang="en-US" sz="2175" spc="21">
                  <a:solidFill>
                    <a:srgbClr val="F9FCFF"/>
                  </a:solidFill>
                  <a:latin typeface="Open Sans 1"/>
                </a:rPr>
                <a:t>Software que facilita gerenciamento de filas, ocupação de salas cirúrgicas, etc.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3405706"/>
            <a:ext cx="9485901" cy="39608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id="3" name="Group 3"/>
          <p:cNvGrpSpPr/>
          <p:nvPr/>
        </p:nvGrpSpPr>
        <p:grpSpPr>
          <a:xfrm>
            <a:off x="-212471" y="6489647"/>
            <a:ext cx="18712942" cy="4062941"/>
            <a:chOff x="0" y="0"/>
            <a:chExt cx="24950589" cy="541725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6869" r="6869"/>
            <a:stretch>
              <a:fillRect/>
            </a:stretch>
          </p:blipFill>
          <p:spPr>
            <a:xfrm>
              <a:off x="0" y="0"/>
              <a:ext cx="8147530" cy="54172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725" b="725"/>
            <a:stretch>
              <a:fillRect/>
            </a:stretch>
          </p:blipFill>
          <p:spPr>
            <a:xfrm>
              <a:off x="8401530" y="0"/>
              <a:ext cx="8147530" cy="54172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1337" b="1337"/>
            <a:stretch>
              <a:fillRect/>
            </a:stretch>
          </p:blipFill>
          <p:spPr>
            <a:xfrm>
              <a:off x="16803060" y="0"/>
              <a:ext cx="8147530" cy="541725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1025" y="3271822"/>
            <a:ext cx="5757680" cy="1871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08524" y="541086"/>
            <a:ext cx="10862872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39"/>
              </a:lnSpc>
            </a:pPr>
            <a:r>
              <a:rPr lang="en-US" sz="5450" spc="545">
                <a:solidFill>
                  <a:srgbClr val="273755">
                    <a:alpha val="69804"/>
                  </a:srgbClr>
                </a:solidFill>
                <a:latin typeface="Open Sans 1 Bold"/>
              </a:rPr>
              <a:t>CENTRAL DE REGULAÇÃO DE OFERTAS DE SERVIÇOS DE SAÚDE- CROSS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1220</Words>
  <Application>Microsoft Office PowerPoint</Application>
  <PresentationFormat>Personalizar</PresentationFormat>
  <Paragraphs>197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Open Sans 2</vt:lpstr>
      <vt:lpstr>Oswald</vt:lpstr>
      <vt:lpstr>Open Sans Extra Bold</vt:lpstr>
      <vt:lpstr>Open Sans 2 Bold</vt:lpstr>
      <vt:lpstr>Open Sans Light Bold</vt:lpstr>
      <vt:lpstr>Open Sans 1</vt:lpstr>
      <vt:lpstr>Open Sans 1 Bold</vt:lpstr>
      <vt:lpstr>Open Sans Light</vt:lpstr>
      <vt:lpstr>Arial</vt:lpstr>
      <vt:lpstr>Roboto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Florianópolis</dc:title>
  <dc:creator>Sandro Hilario</dc:creator>
  <cp:lastModifiedBy>Sandro Hilario</cp:lastModifiedBy>
  <cp:revision>3</cp:revision>
  <dcterms:created xsi:type="dcterms:W3CDTF">2006-08-16T00:00:00Z</dcterms:created>
  <dcterms:modified xsi:type="dcterms:W3CDTF">2022-06-27T00:18:32Z</dcterms:modified>
  <dc:identifier>DAFAlXJFOJI</dc:identifier>
</cp:coreProperties>
</file>