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488" r:id="rId2"/>
    <p:sldId id="490" r:id="rId3"/>
    <p:sldId id="524" r:id="rId4"/>
    <p:sldId id="491" r:id="rId5"/>
    <p:sldId id="492" r:id="rId6"/>
    <p:sldId id="493" r:id="rId7"/>
    <p:sldId id="494" r:id="rId8"/>
    <p:sldId id="496" r:id="rId9"/>
    <p:sldId id="497" r:id="rId10"/>
    <p:sldId id="523" r:id="rId11"/>
    <p:sldId id="498" r:id="rId12"/>
    <p:sldId id="499" r:id="rId13"/>
    <p:sldId id="500" r:id="rId14"/>
    <p:sldId id="501" r:id="rId15"/>
    <p:sldId id="503" r:id="rId16"/>
    <p:sldId id="504" r:id="rId17"/>
    <p:sldId id="505" r:id="rId18"/>
    <p:sldId id="506" r:id="rId19"/>
    <p:sldId id="507" r:id="rId20"/>
    <p:sldId id="508" r:id="rId21"/>
    <p:sldId id="510" r:id="rId22"/>
    <p:sldId id="511" r:id="rId23"/>
    <p:sldId id="512" r:id="rId24"/>
    <p:sldId id="513" r:id="rId25"/>
    <p:sldId id="514" r:id="rId26"/>
    <p:sldId id="516" r:id="rId27"/>
    <p:sldId id="517" r:id="rId28"/>
    <p:sldId id="518" r:id="rId29"/>
    <p:sldId id="519" r:id="rId30"/>
    <p:sldId id="520" r:id="rId31"/>
    <p:sldId id="521" r:id="rId32"/>
  </p:sldIdLst>
  <p:sldSz cx="9144000" cy="6858000" type="screen4x3"/>
  <p:notesSz cx="9918700" cy="68199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708D"/>
    <a:srgbClr val="235591"/>
    <a:srgbClr val="DCDBDF"/>
    <a:srgbClr val="D9E0E1"/>
    <a:srgbClr val="E9EEFD"/>
    <a:srgbClr val="050F31"/>
    <a:srgbClr val="598392"/>
    <a:srgbClr val="274472"/>
    <a:srgbClr val="0B092D"/>
    <a:srgbClr val="163C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93D81CF-94F2-401A-BA57-92F5A7B2D0C5}" styleName="Estilo Mé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8FB837D-C827-4EFA-A057-4D05807E0F7C}" styleName="Estilo com Tema 1 - Ênfase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8EC20E35-A176-4012-BC5E-935CFFF8708E}" styleName="Estilo Mé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Estilo Médio 1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648" autoAdjust="0"/>
    <p:restoredTop sz="94394" autoAdjust="0"/>
  </p:normalViewPr>
  <p:slideViewPr>
    <p:cSldViewPr showGuides="1">
      <p:cViewPr varScale="1">
        <p:scale>
          <a:sx n="105" d="100"/>
          <a:sy n="105" d="100"/>
        </p:scale>
        <p:origin x="1344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/nas\GRUPO\CGCSS\Assist&#234;ncia%20T&#233;cnica%20da%20Coordenadoria\Organiza&#231;&#227;o%20da%20ATC\Apresenta&#231;&#245;es%20e%20reuni&#245;es%20realizadas\Concei&#231;&#227;o\Planilhas\Tabelas%20de%20apoio%20Apresenta&#231;&#227;o%20Institucional%20CGCS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Implantações!$F$2</c:f>
              <c:strCache>
                <c:ptCount val="1"/>
                <c:pt idx="0">
                  <c:v>Hospitais</c:v>
                </c:pt>
              </c:strCache>
            </c:strRef>
          </c:tx>
          <c:marker>
            <c:symbol val="none"/>
          </c:marker>
          <c:dLbls>
            <c:dLbl>
              <c:idx val="12"/>
              <c:layout>
                <c:manualLayout>
                  <c:x val="-1.6571428571428636E-2"/>
                  <c:y val="2.89441768765728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BF2-FB46-A50D-B77D8EFE6B7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accent1"/>
                    </a:solidFill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Implantações!$E$3:$E$27</c:f>
              <c:numCache>
                <c:formatCode>General</c:formatCode>
                <c:ptCount val="25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  <c:pt idx="20">
                  <c:v>2018</c:v>
                </c:pt>
                <c:pt idx="21">
                  <c:v>2019</c:v>
                </c:pt>
                <c:pt idx="22">
                  <c:v>2020</c:v>
                </c:pt>
                <c:pt idx="23">
                  <c:v>2021</c:v>
                </c:pt>
                <c:pt idx="24">
                  <c:v>2022</c:v>
                </c:pt>
              </c:numCache>
            </c:numRef>
          </c:cat>
          <c:val>
            <c:numRef>
              <c:f>Implantações!$F$3:$F$27</c:f>
              <c:numCache>
                <c:formatCode>General</c:formatCode>
                <c:ptCount val="25"/>
                <c:pt idx="0">
                  <c:v>5</c:v>
                </c:pt>
                <c:pt idx="1">
                  <c:v>6</c:v>
                </c:pt>
                <c:pt idx="2">
                  <c:v>11</c:v>
                </c:pt>
                <c:pt idx="3">
                  <c:v>13</c:v>
                </c:pt>
                <c:pt idx="4">
                  <c:v>14</c:v>
                </c:pt>
                <c:pt idx="5">
                  <c:v>15</c:v>
                </c:pt>
                <c:pt idx="6">
                  <c:v>18</c:v>
                </c:pt>
                <c:pt idx="7">
                  <c:v>19</c:v>
                </c:pt>
                <c:pt idx="8">
                  <c:v>20</c:v>
                </c:pt>
                <c:pt idx="9">
                  <c:v>24</c:v>
                </c:pt>
                <c:pt idx="10">
                  <c:v>27</c:v>
                </c:pt>
                <c:pt idx="11">
                  <c:v>31</c:v>
                </c:pt>
                <c:pt idx="12">
                  <c:v>35</c:v>
                </c:pt>
                <c:pt idx="13">
                  <c:v>35</c:v>
                </c:pt>
                <c:pt idx="14">
                  <c:v>36</c:v>
                </c:pt>
                <c:pt idx="15">
                  <c:v>38</c:v>
                </c:pt>
                <c:pt idx="16">
                  <c:v>40</c:v>
                </c:pt>
                <c:pt idx="17">
                  <c:v>40</c:v>
                </c:pt>
                <c:pt idx="18">
                  <c:v>40</c:v>
                </c:pt>
                <c:pt idx="19">
                  <c:v>43</c:v>
                </c:pt>
                <c:pt idx="20">
                  <c:v>44</c:v>
                </c:pt>
                <c:pt idx="21">
                  <c:v>46</c:v>
                </c:pt>
                <c:pt idx="22">
                  <c:v>46</c:v>
                </c:pt>
                <c:pt idx="23">
                  <c:v>46</c:v>
                </c:pt>
                <c:pt idx="24">
                  <c:v>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BF2-FB46-A50D-B77D8EFE6B74}"/>
            </c:ext>
          </c:extLst>
        </c:ser>
        <c:ser>
          <c:idx val="1"/>
          <c:order val="1"/>
          <c:tx>
            <c:strRef>
              <c:f>Implantações!$G$2</c:f>
              <c:strCache>
                <c:ptCount val="1"/>
                <c:pt idx="0">
                  <c:v>AMEs</c:v>
                </c:pt>
              </c:strCache>
            </c:strRef>
          </c:tx>
          <c:spPr>
            <a:ln>
              <a:solidFill>
                <a:schemeClr val="bg1">
                  <a:lumMod val="50000"/>
                </a:schemeClr>
              </a:solidFill>
            </a:ln>
          </c:spPr>
          <c:marker>
            <c:symbol val="none"/>
          </c:marker>
          <c:dPt>
            <c:idx val="12"/>
            <c:bubble3D val="0"/>
            <c:extLst>
              <c:ext xmlns:c16="http://schemas.microsoft.com/office/drawing/2014/chart" uri="{C3380CC4-5D6E-409C-BE32-E72D297353CC}">
                <c16:uniqueId val="{00000002-6BF2-FB46-A50D-B77D8EFE6B74}"/>
              </c:ext>
            </c:extLst>
          </c:dPt>
          <c:dLbls>
            <c:dLbl>
              <c:idx val="11"/>
              <c:layout>
                <c:manualLayout>
                  <c:x val="-3.561904761904762E-2"/>
                  <c:y val="-3.480085637520393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BF2-FB46-A50D-B77D8EFE6B74}"/>
                </c:ext>
              </c:extLst>
            </c:dLbl>
            <c:numFmt formatCode="#,##0" sourceLinked="0"/>
            <c:spPr>
              <a:noFill/>
              <a:ln>
                <a:noFill/>
              </a:ln>
            </c:spPr>
            <c:txPr>
              <a:bodyPr/>
              <a:lstStyle/>
              <a:p>
                <a:pPr>
                  <a:defRPr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Implantações!$E$3:$E$27</c:f>
              <c:numCache>
                <c:formatCode>General</c:formatCode>
                <c:ptCount val="25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  <c:pt idx="20">
                  <c:v>2018</c:v>
                </c:pt>
                <c:pt idx="21">
                  <c:v>2019</c:v>
                </c:pt>
                <c:pt idx="22">
                  <c:v>2020</c:v>
                </c:pt>
                <c:pt idx="23">
                  <c:v>2021</c:v>
                </c:pt>
                <c:pt idx="24">
                  <c:v>2022</c:v>
                </c:pt>
              </c:numCache>
            </c:numRef>
          </c:cat>
          <c:val>
            <c:numRef>
              <c:f>Implantações!$G$3:$G$27</c:f>
              <c:numCache>
                <c:formatCode>General</c:formatCode>
                <c:ptCount val="2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5</c:v>
                </c:pt>
                <c:pt idx="8">
                  <c:v>5</c:v>
                </c:pt>
                <c:pt idx="9">
                  <c:v>7</c:v>
                </c:pt>
                <c:pt idx="10">
                  <c:v>14</c:v>
                </c:pt>
                <c:pt idx="11">
                  <c:v>20</c:v>
                </c:pt>
                <c:pt idx="12">
                  <c:v>37</c:v>
                </c:pt>
                <c:pt idx="13">
                  <c:v>41</c:v>
                </c:pt>
                <c:pt idx="14">
                  <c:v>48</c:v>
                </c:pt>
                <c:pt idx="15">
                  <c:v>51</c:v>
                </c:pt>
                <c:pt idx="16">
                  <c:v>52</c:v>
                </c:pt>
                <c:pt idx="17">
                  <c:v>52</c:v>
                </c:pt>
                <c:pt idx="18">
                  <c:v>55</c:v>
                </c:pt>
                <c:pt idx="19">
                  <c:v>57</c:v>
                </c:pt>
                <c:pt idx="20">
                  <c:v>60</c:v>
                </c:pt>
                <c:pt idx="21">
                  <c:v>60</c:v>
                </c:pt>
                <c:pt idx="22">
                  <c:v>60</c:v>
                </c:pt>
                <c:pt idx="23">
                  <c:v>61</c:v>
                </c:pt>
                <c:pt idx="24">
                  <c:v>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6BF2-FB46-A50D-B77D8EFE6B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30266368"/>
        <c:axId val="230565568"/>
      </c:lineChart>
      <c:catAx>
        <c:axId val="2302663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30565568"/>
        <c:crosses val="autoZero"/>
        <c:auto val="1"/>
        <c:lblAlgn val="ctr"/>
        <c:lblOffset val="100"/>
        <c:noMultiLvlLbl val="0"/>
      </c:catAx>
      <c:valAx>
        <c:axId val="23056556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pt-BR" sz="1600"/>
                  <a:t>Implantações de unidades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30266368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050"/>
          </a:pPr>
          <a:endParaRPr lang="pt-BR"/>
        </a:p>
      </c:txPr>
    </c:legend>
    <c:plotVisOnly val="1"/>
    <c:dispBlanksAs val="gap"/>
    <c:showDLblsOverMax val="0"/>
  </c:chart>
  <c:txPr>
    <a:bodyPr/>
    <a:lstStyle/>
    <a:p>
      <a:pPr>
        <a:defRPr>
          <a:latin typeface="Candara" panose="020E0502030303020204" pitchFamily="34" charset="0"/>
        </a:defRPr>
      </a:pPr>
      <a:endParaRPr lang="pt-BR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0C4D6A-957A-224F-89D7-E429922769E1}" type="doc">
      <dgm:prSet loTypeId="urn:microsoft.com/office/officeart/2005/8/layout/gear1" loCatId="list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pt-BR"/>
        </a:p>
      </dgm:t>
    </dgm:pt>
    <dgm:pt modelId="{E43FC79D-A262-E04B-9DC1-3515F9243ECD}">
      <dgm:prSet phldrT="[Texto]"/>
      <dgm:spPr/>
      <dgm:t>
        <a:bodyPr/>
        <a:lstStyle/>
        <a:p>
          <a:r>
            <a:rPr lang="pt-BR" dirty="0"/>
            <a:t>1</a:t>
          </a:r>
        </a:p>
      </dgm:t>
    </dgm:pt>
    <dgm:pt modelId="{A377CB5D-B79E-484C-851A-F42788263AD1}" type="parTrans" cxnId="{220A4DCB-6596-5B40-997A-FF318B727B13}">
      <dgm:prSet/>
      <dgm:spPr/>
      <dgm:t>
        <a:bodyPr/>
        <a:lstStyle/>
        <a:p>
          <a:endParaRPr lang="pt-BR"/>
        </a:p>
      </dgm:t>
    </dgm:pt>
    <dgm:pt modelId="{CB4D09CD-BA4D-8640-B7DF-EB88DE7279A3}" type="sibTrans" cxnId="{220A4DCB-6596-5B40-997A-FF318B727B13}">
      <dgm:prSet/>
      <dgm:spPr/>
      <dgm:t>
        <a:bodyPr/>
        <a:lstStyle/>
        <a:p>
          <a:endParaRPr lang="pt-BR"/>
        </a:p>
      </dgm:t>
    </dgm:pt>
    <dgm:pt modelId="{CBE4EC32-44D2-E142-826E-F971DB05A75C}">
      <dgm:prSet phldrT="[Texto]"/>
      <dgm:spPr/>
      <dgm:t>
        <a:bodyPr/>
        <a:lstStyle/>
        <a:p>
          <a:r>
            <a:rPr lang="pt-BR" dirty="0"/>
            <a:t>Acompanhamento da execução dos contratos</a:t>
          </a:r>
        </a:p>
      </dgm:t>
    </dgm:pt>
    <dgm:pt modelId="{4DA2F5F9-F386-0548-B34A-2497CB374228}" type="parTrans" cxnId="{4B3A04AD-3FF7-6443-93D0-276C3279EBCB}">
      <dgm:prSet/>
      <dgm:spPr/>
      <dgm:t>
        <a:bodyPr/>
        <a:lstStyle/>
        <a:p>
          <a:endParaRPr lang="pt-BR"/>
        </a:p>
      </dgm:t>
    </dgm:pt>
    <dgm:pt modelId="{F75932D1-4721-9440-BA86-C435DE153CFC}" type="sibTrans" cxnId="{4B3A04AD-3FF7-6443-93D0-276C3279EBCB}">
      <dgm:prSet/>
      <dgm:spPr/>
      <dgm:t>
        <a:bodyPr/>
        <a:lstStyle/>
        <a:p>
          <a:endParaRPr lang="pt-BR"/>
        </a:p>
      </dgm:t>
    </dgm:pt>
    <dgm:pt modelId="{950ED5CF-0C18-934C-AAF8-E0BC75476430}">
      <dgm:prSet phldrT="[Texto]"/>
      <dgm:spPr/>
      <dgm:t>
        <a:bodyPr/>
        <a:lstStyle/>
        <a:p>
          <a:r>
            <a:rPr lang="pt-BR" dirty="0"/>
            <a:t>2</a:t>
          </a:r>
        </a:p>
      </dgm:t>
    </dgm:pt>
    <dgm:pt modelId="{E9C34DB2-CF82-384F-8DF7-0A5A44F35B50}" type="parTrans" cxnId="{372B834A-E242-F748-976F-90B237ED8499}">
      <dgm:prSet/>
      <dgm:spPr/>
      <dgm:t>
        <a:bodyPr/>
        <a:lstStyle/>
        <a:p>
          <a:endParaRPr lang="pt-BR"/>
        </a:p>
      </dgm:t>
    </dgm:pt>
    <dgm:pt modelId="{7F795F46-4B24-1D46-8AEF-31656FC4E2AC}" type="sibTrans" cxnId="{372B834A-E242-F748-976F-90B237ED8499}">
      <dgm:prSet/>
      <dgm:spPr/>
      <dgm:t>
        <a:bodyPr/>
        <a:lstStyle/>
        <a:p>
          <a:endParaRPr lang="pt-BR"/>
        </a:p>
      </dgm:t>
    </dgm:pt>
    <dgm:pt modelId="{AA3C117C-7452-CF4F-B778-9A415D9E8F0B}">
      <dgm:prSet phldrT="[Texto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t-BR" dirty="0"/>
            <a:t>Chamamentos públicos</a:t>
          </a:r>
        </a:p>
      </dgm:t>
    </dgm:pt>
    <dgm:pt modelId="{C6DA7DE6-B3AD-F946-8C34-DAD914FB2A51}" type="parTrans" cxnId="{191984D6-AB08-384F-AA53-8F43EB2D8F21}">
      <dgm:prSet/>
      <dgm:spPr/>
      <dgm:t>
        <a:bodyPr/>
        <a:lstStyle/>
        <a:p>
          <a:endParaRPr lang="pt-BR"/>
        </a:p>
      </dgm:t>
    </dgm:pt>
    <dgm:pt modelId="{EA3FBC1C-D7FB-6047-A45C-BE13016D02BB}" type="sibTrans" cxnId="{191984D6-AB08-384F-AA53-8F43EB2D8F21}">
      <dgm:prSet/>
      <dgm:spPr/>
      <dgm:t>
        <a:bodyPr/>
        <a:lstStyle/>
        <a:p>
          <a:endParaRPr lang="pt-BR"/>
        </a:p>
      </dgm:t>
    </dgm:pt>
    <dgm:pt modelId="{035E422C-D166-0049-9730-A61E110AB9B1}">
      <dgm:prSet phldrT="[Texto]"/>
      <dgm:spPr/>
      <dgm:t>
        <a:bodyPr/>
        <a:lstStyle/>
        <a:p>
          <a:r>
            <a:rPr lang="pt-BR" dirty="0"/>
            <a:t>3</a:t>
          </a:r>
        </a:p>
      </dgm:t>
    </dgm:pt>
    <dgm:pt modelId="{E9EB56AC-9E37-D649-9155-D40EEE123C31}" type="parTrans" cxnId="{1109DF77-48C2-CD48-A2D6-C0A7D81B9836}">
      <dgm:prSet/>
      <dgm:spPr/>
      <dgm:t>
        <a:bodyPr/>
        <a:lstStyle/>
        <a:p>
          <a:endParaRPr lang="pt-BR"/>
        </a:p>
      </dgm:t>
    </dgm:pt>
    <dgm:pt modelId="{E822E2F9-7EF7-CE4B-8FC6-A48F707D3782}" type="sibTrans" cxnId="{1109DF77-48C2-CD48-A2D6-C0A7D81B9836}">
      <dgm:prSet/>
      <dgm:spPr/>
      <dgm:t>
        <a:bodyPr/>
        <a:lstStyle/>
        <a:p>
          <a:endParaRPr lang="pt-BR"/>
        </a:p>
      </dgm:t>
    </dgm:pt>
    <dgm:pt modelId="{5B385295-BFA1-834B-AC70-01C78FDCF149}">
      <dgm:prSet phldrT="[Texto]"/>
      <dgm:spPr/>
      <dgm:t>
        <a:bodyPr/>
        <a:lstStyle/>
        <a:p>
          <a:r>
            <a:rPr lang="pt-BR" dirty="0"/>
            <a:t>Prestação de contas e cumprimento de exigências legais</a:t>
          </a:r>
        </a:p>
      </dgm:t>
    </dgm:pt>
    <dgm:pt modelId="{83B7316C-1D43-BF4A-9041-94F8A34FDDB7}" type="parTrans" cxnId="{BC64C408-4750-A945-BDF7-74A346E60BFF}">
      <dgm:prSet/>
      <dgm:spPr/>
      <dgm:t>
        <a:bodyPr/>
        <a:lstStyle/>
        <a:p>
          <a:endParaRPr lang="pt-BR"/>
        </a:p>
      </dgm:t>
    </dgm:pt>
    <dgm:pt modelId="{172F4BCC-8BEC-FB4E-85DA-9E3A31BC08D9}" type="sibTrans" cxnId="{BC64C408-4750-A945-BDF7-74A346E60BFF}">
      <dgm:prSet/>
      <dgm:spPr/>
      <dgm:t>
        <a:bodyPr/>
        <a:lstStyle/>
        <a:p>
          <a:endParaRPr lang="pt-BR"/>
        </a:p>
      </dgm:t>
    </dgm:pt>
    <dgm:pt modelId="{C860B5B4-D035-3B45-8C3E-3F17C7B2A1A9}" type="pres">
      <dgm:prSet presAssocID="{8F0C4D6A-957A-224F-89D7-E429922769E1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BDDEAC72-D752-9F4C-BFDA-8AB036AE5995}" type="pres">
      <dgm:prSet presAssocID="{E43FC79D-A262-E04B-9DC1-3515F9243ECD}" presName="gear1" presStyleLbl="node1" presStyleIdx="0" presStyleCnt="3">
        <dgm:presLayoutVars>
          <dgm:chMax val="1"/>
          <dgm:bulletEnabled val="1"/>
        </dgm:presLayoutVars>
      </dgm:prSet>
      <dgm:spPr/>
    </dgm:pt>
    <dgm:pt modelId="{D67D4386-5C53-F744-8ACA-2CF36B2A6860}" type="pres">
      <dgm:prSet presAssocID="{E43FC79D-A262-E04B-9DC1-3515F9243ECD}" presName="gear1srcNode" presStyleLbl="node1" presStyleIdx="0" presStyleCnt="3"/>
      <dgm:spPr/>
    </dgm:pt>
    <dgm:pt modelId="{0F8B1E6D-AE2B-0444-997E-CEB655E312ED}" type="pres">
      <dgm:prSet presAssocID="{E43FC79D-A262-E04B-9DC1-3515F9243ECD}" presName="gear1dstNode" presStyleLbl="node1" presStyleIdx="0" presStyleCnt="3"/>
      <dgm:spPr/>
    </dgm:pt>
    <dgm:pt modelId="{2A126B0A-81A3-984A-AB63-A11BCA42F881}" type="pres">
      <dgm:prSet presAssocID="{E43FC79D-A262-E04B-9DC1-3515F9243ECD}" presName="gear1ch" presStyleLbl="fgAcc1" presStyleIdx="0" presStyleCnt="3">
        <dgm:presLayoutVars>
          <dgm:chMax val="0"/>
          <dgm:bulletEnabled val="1"/>
        </dgm:presLayoutVars>
      </dgm:prSet>
      <dgm:spPr/>
    </dgm:pt>
    <dgm:pt modelId="{FEE8D060-79E8-8043-929E-12024B79EBE5}" type="pres">
      <dgm:prSet presAssocID="{950ED5CF-0C18-934C-AAF8-E0BC75476430}" presName="gear2" presStyleLbl="node1" presStyleIdx="1" presStyleCnt="3">
        <dgm:presLayoutVars>
          <dgm:chMax val="1"/>
          <dgm:bulletEnabled val="1"/>
        </dgm:presLayoutVars>
      </dgm:prSet>
      <dgm:spPr/>
    </dgm:pt>
    <dgm:pt modelId="{F4B919F2-46F6-814F-88D2-9F7D1301F912}" type="pres">
      <dgm:prSet presAssocID="{950ED5CF-0C18-934C-AAF8-E0BC75476430}" presName="gear2srcNode" presStyleLbl="node1" presStyleIdx="1" presStyleCnt="3"/>
      <dgm:spPr/>
    </dgm:pt>
    <dgm:pt modelId="{F95BD28C-DABF-924D-A850-C51D4A918B52}" type="pres">
      <dgm:prSet presAssocID="{950ED5CF-0C18-934C-AAF8-E0BC75476430}" presName="gear2dstNode" presStyleLbl="node1" presStyleIdx="1" presStyleCnt="3"/>
      <dgm:spPr/>
    </dgm:pt>
    <dgm:pt modelId="{18A989ED-C6B2-3649-9100-95726ADD2B59}" type="pres">
      <dgm:prSet presAssocID="{950ED5CF-0C18-934C-AAF8-E0BC75476430}" presName="gear2ch" presStyleLbl="fgAcc1" presStyleIdx="1" presStyleCnt="3">
        <dgm:presLayoutVars>
          <dgm:chMax val="0"/>
          <dgm:bulletEnabled val="1"/>
        </dgm:presLayoutVars>
      </dgm:prSet>
      <dgm:spPr/>
    </dgm:pt>
    <dgm:pt modelId="{8C697E81-CB94-1647-8CC6-F6C1483C9765}" type="pres">
      <dgm:prSet presAssocID="{035E422C-D166-0049-9730-A61E110AB9B1}" presName="gear3" presStyleLbl="node1" presStyleIdx="2" presStyleCnt="3"/>
      <dgm:spPr/>
    </dgm:pt>
    <dgm:pt modelId="{A2AA743E-B771-DB45-BBFF-2ECCC61F9DE5}" type="pres">
      <dgm:prSet presAssocID="{035E422C-D166-0049-9730-A61E110AB9B1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C1EBDDBD-DEFE-614F-A475-55ECE8263A91}" type="pres">
      <dgm:prSet presAssocID="{035E422C-D166-0049-9730-A61E110AB9B1}" presName="gear3srcNode" presStyleLbl="node1" presStyleIdx="2" presStyleCnt="3"/>
      <dgm:spPr/>
    </dgm:pt>
    <dgm:pt modelId="{53192330-B90E-564D-8766-79EE814C286C}" type="pres">
      <dgm:prSet presAssocID="{035E422C-D166-0049-9730-A61E110AB9B1}" presName="gear3dstNode" presStyleLbl="node1" presStyleIdx="2" presStyleCnt="3"/>
      <dgm:spPr/>
    </dgm:pt>
    <dgm:pt modelId="{61E04D59-54E9-0148-8B09-DF4B230DE7FB}" type="pres">
      <dgm:prSet presAssocID="{035E422C-D166-0049-9730-A61E110AB9B1}" presName="gear3ch" presStyleLbl="fgAcc1" presStyleIdx="2" presStyleCnt="3">
        <dgm:presLayoutVars>
          <dgm:chMax val="0"/>
          <dgm:bulletEnabled val="1"/>
        </dgm:presLayoutVars>
      </dgm:prSet>
      <dgm:spPr/>
    </dgm:pt>
    <dgm:pt modelId="{5D27A705-93AC-BB4B-B816-8E9BD9D5A20D}" type="pres">
      <dgm:prSet presAssocID="{CB4D09CD-BA4D-8640-B7DF-EB88DE7279A3}" presName="connector1" presStyleLbl="sibTrans2D1" presStyleIdx="0" presStyleCnt="3"/>
      <dgm:spPr/>
    </dgm:pt>
    <dgm:pt modelId="{232E382A-BA08-8444-8547-92804B5FFC65}" type="pres">
      <dgm:prSet presAssocID="{7F795F46-4B24-1D46-8AEF-31656FC4E2AC}" presName="connector2" presStyleLbl="sibTrans2D1" presStyleIdx="1" presStyleCnt="3"/>
      <dgm:spPr/>
    </dgm:pt>
    <dgm:pt modelId="{9B6A5D30-D253-5540-8E1F-57DE75863E4A}" type="pres">
      <dgm:prSet presAssocID="{E822E2F9-7EF7-CE4B-8FC6-A48F707D3782}" presName="connector3" presStyleLbl="sibTrans2D1" presStyleIdx="2" presStyleCnt="3"/>
      <dgm:spPr/>
    </dgm:pt>
  </dgm:ptLst>
  <dgm:cxnLst>
    <dgm:cxn modelId="{D8ABE402-090E-9946-892D-942E33A54E34}" type="presOf" srcId="{035E422C-D166-0049-9730-A61E110AB9B1}" destId="{53192330-B90E-564D-8766-79EE814C286C}" srcOrd="3" destOrd="0" presId="urn:microsoft.com/office/officeart/2005/8/layout/gear1"/>
    <dgm:cxn modelId="{BC64C408-4750-A945-BDF7-74A346E60BFF}" srcId="{035E422C-D166-0049-9730-A61E110AB9B1}" destId="{5B385295-BFA1-834B-AC70-01C78FDCF149}" srcOrd="0" destOrd="0" parTransId="{83B7316C-1D43-BF4A-9041-94F8A34FDDB7}" sibTransId="{172F4BCC-8BEC-FB4E-85DA-9E3A31BC08D9}"/>
    <dgm:cxn modelId="{39B7BA0C-19F4-0042-8E8E-D94A811CBE87}" type="presOf" srcId="{CB4D09CD-BA4D-8640-B7DF-EB88DE7279A3}" destId="{5D27A705-93AC-BB4B-B816-8E9BD9D5A20D}" srcOrd="0" destOrd="0" presId="urn:microsoft.com/office/officeart/2005/8/layout/gear1"/>
    <dgm:cxn modelId="{4BD9022C-5607-7845-9D92-F1E4ADD7A6A4}" type="presOf" srcId="{E43FC79D-A262-E04B-9DC1-3515F9243ECD}" destId="{0F8B1E6D-AE2B-0444-997E-CEB655E312ED}" srcOrd="2" destOrd="0" presId="urn:microsoft.com/office/officeart/2005/8/layout/gear1"/>
    <dgm:cxn modelId="{2FC18531-3E07-BF4E-9A3E-B2827E570FF7}" type="presOf" srcId="{E43FC79D-A262-E04B-9DC1-3515F9243ECD}" destId="{D67D4386-5C53-F744-8ACA-2CF36B2A6860}" srcOrd="1" destOrd="0" presId="urn:microsoft.com/office/officeart/2005/8/layout/gear1"/>
    <dgm:cxn modelId="{B7F35140-4E29-7D42-869B-A76582F79D2B}" type="presOf" srcId="{AA3C117C-7452-CF4F-B778-9A415D9E8F0B}" destId="{18A989ED-C6B2-3649-9100-95726ADD2B59}" srcOrd="0" destOrd="0" presId="urn:microsoft.com/office/officeart/2005/8/layout/gear1"/>
    <dgm:cxn modelId="{102D0641-5340-A145-977D-A4AF37FCB60B}" type="presOf" srcId="{950ED5CF-0C18-934C-AAF8-E0BC75476430}" destId="{FEE8D060-79E8-8043-929E-12024B79EBE5}" srcOrd="0" destOrd="0" presId="urn:microsoft.com/office/officeart/2005/8/layout/gear1"/>
    <dgm:cxn modelId="{4EBFD848-A6F2-944F-82D0-70ACA4790ABE}" type="presOf" srcId="{8F0C4D6A-957A-224F-89D7-E429922769E1}" destId="{C860B5B4-D035-3B45-8C3E-3F17C7B2A1A9}" srcOrd="0" destOrd="0" presId="urn:microsoft.com/office/officeart/2005/8/layout/gear1"/>
    <dgm:cxn modelId="{372B834A-E242-F748-976F-90B237ED8499}" srcId="{8F0C4D6A-957A-224F-89D7-E429922769E1}" destId="{950ED5CF-0C18-934C-AAF8-E0BC75476430}" srcOrd="1" destOrd="0" parTransId="{E9C34DB2-CF82-384F-8DF7-0A5A44F35B50}" sibTransId="{7F795F46-4B24-1D46-8AEF-31656FC4E2AC}"/>
    <dgm:cxn modelId="{44134A58-7683-B24F-B56C-2FEC0AB7A595}" type="presOf" srcId="{CBE4EC32-44D2-E142-826E-F971DB05A75C}" destId="{2A126B0A-81A3-984A-AB63-A11BCA42F881}" srcOrd="0" destOrd="0" presId="urn:microsoft.com/office/officeart/2005/8/layout/gear1"/>
    <dgm:cxn modelId="{F9B29E5D-D366-D744-9328-608B928D4262}" type="presOf" srcId="{950ED5CF-0C18-934C-AAF8-E0BC75476430}" destId="{F4B919F2-46F6-814F-88D2-9F7D1301F912}" srcOrd="1" destOrd="0" presId="urn:microsoft.com/office/officeart/2005/8/layout/gear1"/>
    <dgm:cxn modelId="{FF4B876B-F6BA-AB4B-8F56-8214824C0CF7}" type="presOf" srcId="{035E422C-D166-0049-9730-A61E110AB9B1}" destId="{A2AA743E-B771-DB45-BBFF-2ECCC61F9DE5}" srcOrd="1" destOrd="0" presId="urn:microsoft.com/office/officeart/2005/8/layout/gear1"/>
    <dgm:cxn modelId="{1109DF77-48C2-CD48-A2D6-C0A7D81B9836}" srcId="{8F0C4D6A-957A-224F-89D7-E429922769E1}" destId="{035E422C-D166-0049-9730-A61E110AB9B1}" srcOrd="2" destOrd="0" parTransId="{E9EB56AC-9E37-D649-9155-D40EEE123C31}" sibTransId="{E822E2F9-7EF7-CE4B-8FC6-A48F707D3782}"/>
    <dgm:cxn modelId="{090D4F90-730E-9A47-88A1-CC45207C6044}" type="presOf" srcId="{950ED5CF-0C18-934C-AAF8-E0BC75476430}" destId="{F95BD28C-DABF-924D-A850-C51D4A918B52}" srcOrd="2" destOrd="0" presId="urn:microsoft.com/office/officeart/2005/8/layout/gear1"/>
    <dgm:cxn modelId="{4BE7B399-9A11-0744-BF66-59DA886B03DB}" type="presOf" srcId="{E822E2F9-7EF7-CE4B-8FC6-A48F707D3782}" destId="{9B6A5D30-D253-5540-8E1F-57DE75863E4A}" srcOrd="0" destOrd="0" presId="urn:microsoft.com/office/officeart/2005/8/layout/gear1"/>
    <dgm:cxn modelId="{4B3A04AD-3FF7-6443-93D0-276C3279EBCB}" srcId="{E43FC79D-A262-E04B-9DC1-3515F9243ECD}" destId="{CBE4EC32-44D2-E142-826E-F971DB05A75C}" srcOrd="0" destOrd="0" parTransId="{4DA2F5F9-F386-0548-B34A-2497CB374228}" sibTransId="{F75932D1-4721-9440-BA86-C435DE153CFC}"/>
    <dgm:cxn modelId="{7DB2B5B3-14AE-8F4C-A485-A5836D9AA081}" type="presOf" srcId="{7F795F46-4B24-1D46-8AEF-31656FC4E2AC}" destId="{232E382A-BA08-8444-8547-92804B5FFC65}" srcOrd="0" destOrd="0" presId="urn:microsoft.com/office/officeart/2005/8/layout/gear1"/>
    <dgm:cxn modelId="{88D317C4-CFF3-1A4D-8A77-19E128EC0143}" type="presOf" srcId="{5B385295-BFA1-834B-AC70-01C78FDCF149}" destId="{61E04D59-54E9-0148-8B09-DF4B230DE7FB}" srcOrd="0" destOrd="0" presId="urn:microsoft.com/office/officeart/2005/8/layout/gear1"/>
    <dgm:cxn modelId="{220A4DCB-6596-5B40-997A-FF318B727B13}" srcId="{8F0C4D6A-957A-224F-89D7-E429922769E1}" destId="{E43FC79D-A262-E04B-9DC1-3515F9243ECD}" srcOrd="0" destOrd="0" parTransId="{A377CB5D-B79E-484C-851A-F42788263AD1}" sibTransId="{CB4D09CD-BA4D-8640-B7DF-EB88DE7279A3}"/>
    <dgm:cxn modelId="{191984D6-AB08-384F-AA53-8F43EB2D8F21}" srcId="{950ED5CF-0C18-934C-AAF8-E0BC75476430}" destId="{AA3C117C-7452-CF4F-B778-9A415D9E8F0B}" srcOrd="0" destOrd="0" parTransId="{C6DA7DE6-B3AD-F946-8C34-DAD914FB2A51}" sibTransId="{EA3FBC1C-D7FB-6047-A45C-BE13016D02BB}"/>
    <dgm:cxn modelId="{F55787DE-D051-2243-BEB6-A1C8211DFF51}" type="presOf" srcId="{E43FC79D-A262-E04B-9DC1-3515F9243ECD}" destId="{BDDEAC72-D752-9F4C-BFDA-8AB036AE5995}" srcOrd="0" destOrd="0" presId="urn:microsoft.com/office/officeart/2005/8/layout/gear1"/>
    <dgm:cxn modelId="{115DC3E2-C758-5A4D-B10B-1F532BB8FACE}" type="presOf" srcId="{035E422C-D166-0049-9730-A61E110AB9B1}" destId="{C1EBDDBD-DEFE-614F-A475-55ECE8263A91}" srcOrd="2" destOrd="0" presId="urn:microsoft.com/office/officeart/2005/8/layout/gear1"/>
    <dgm:cxn modelId="{0A0E75EF-E0B9-044F-963C-6F59B955F60B}" type="presOf" srcId="{035E422C-D166-0049-9730-A61E110AB9B1}" destId="{8C697E81-CB94-1647-8CC6-F6C1483C9765}" srcOrd="0" destOrd="0" presId="urn:microsoft.com/office/officeart/2005/8/layout/gear1"/>
    <dgm:cxn modelId="{0C93D56A-5242-B747-AFDE-EF066D9CE5C2}" type="presParOf" srcId="{C860B5B4-D035-3B45-8C3E-3F17C7B2A1A9}" destId="{BDDEAC72-D752-9F4C-BFDA-8AB036AE5995}" srcOrd="0" destOrd="0" presId="urn:microsoft.com/office/officeart/2005/8/layout/gear1"/>
    <dgm:cxn modelId="{5D7200DA-F811-C243-88CF-85D7526B6BEF}" type="presParOf" srcId="{C860B5B4-D035-3B45-8C3E-3F17C7B2A1A9}" destId="{D67D4386-5C53-F744-8ACA-2CF36B2A6860}" srcOrd="1" destOrd="0" presId="urn:microsoft.com/office/officeart/2005/8/layout/gear1"/>
    <dgm:cxn modelId="{8060D80C-C221-0A4A-8361-DE963BA413A9}" type="presParOf" srcId="{C860B5B4-D035-3B45-8C3E-3F17C7B2A1A9}" destId="{0F8B1E6D-AE2B-0444-997E-CEB655E312ED}" srcOrd="2" destOrd="0" presId="urn:microsoft.com/office/officeart/2005/8/layout/gear1"/>
    <dgm:cxn modelId="{D991E3A1-DB3C-4946-8564-23D5C6D83838}" type="presParOf" srcId="{C860B5B4-D035-3B45-8C3E-3F17C7B2A1A9}" destId="{2A126B0A-81A3-984A-AB63-A11BCA42F881}" srcOrd="3" destOrd="0" presId="urn:microsoft.com/office/officeart/2005/8/layout/gear1"/>
    <dgm:cxn modelId="{0764B9B4-7374-FD45-B821-966C86B9D746}" type="presParOf" srcId="{C860B5B4-D035-3B45-8C3E-3F17C7B2A1A9}" destId="{FEE8D060-79E8-8043-929E-12024B79EBE5}" srcOrd="4" destOrd="0" presId="urn:microsoft.com/office/officeart/2005/8/layout/gear1"/>
    <dgm:cxn modelId="{5DE976CA-2154-C549-A258-92EAD726FE71}" type="presParOf" srcId="{C860B5B4-D035-3B45-8C3E-3F17C7B2A1A9}" destId="{F4B919F2-46F6-814F-88D2-9F7D1301F912}" srcOrd="5" destOrd="0" presId="urn:microsoft.com/office/officeart/2005/8/layout/gear1"/>
    <dgm:cxn modelId="{A6271B44-6D9D-3D40-9B19-28DB4D109642}" type="presParOf" srcId="{C860B5B4-D035-3B45-8C3E-3F17C7B2A1A9}" destId="{F95BD28C-DABF-924D-A850-C51D4A918B52}" srcOrd="6" destOrd="0" presId="urn:microsoft.com/office/officeart/2005/8/layout/gear1"/>
    <dgm:cxn modelId="{D9CDEC07-CFAB-BA4D-9B43-422745A02920}" type="presParOf" srcId="{C860B5B4-D035-3B45-8C3E-3F17C7B2A1A9}" destId="{18A989ED-C6B2-3649-9100-95726ADD2B59}" srcOrd="7" destOrd="0" presId="urn:microsoft.com/office/officeart/2005/8/layout/gear1"/>
    <dgm:cxn modelId="{FD033241-A467-6349-9BBC-8C0339BDD373}" type="presParOf" srcId="{C860B5B4-D035-3B45-8C3E-3F17C7B2A1A9}" destId="{8C697E81-CB94-1647-8CC6-F6C1483C9765}" srcOrd="8" destOrd="0" presId="urn:microsoft.com/office/officeart/2005/8/layout/gear1"/>
    <dgm:cxn modelId="{2DDFBD35-B57E-8844-BD01-67A95BDC2A79}" type="presParOf" srcId="{C860B5B4-D035-3B45-8C3E-3F17C7B2A1A9}" destId="{A2AA743E-B771-DB45-BBFF-2ECCC61F9DE5}" srcOrd="9" destOrd="0" presId="urn:microsoft.com/office/officeart/2005/8/layout/gear1"/>
    <dgm:cxn modelId="{7240112F-2A65-4A42-9D6A-89985786D08A}" type="presParOf" srcId="{C860B5B4-D035-3B45-8C3E-3F17C7B2A1A9}" destId="{C1EBDDBD-DEFE-614F-A475-55ECE8263A91}" srcOrd="10" destOrd="0" presId="urn:microsoft.com/office/officeart/2005/8/layout/gear1"/>
    <dgm:cxn modelId="{257037F3-41C8-7A46-BDF3-787C4E8F4D1E}" type="presParOf" srcId="{C860B5B4-D035-3B45-8C3E-3F17C7B2A1A9}" destId="{53192330-B90E-564D-8766-79EE814C286C}" srcOrd="11" destOrd="0" presId="urn:microsoft.com/office/officeart/2005/8/layout/gear1"/>
    <dgm:cxn modelId="{8B7E779D-DD5F-C948-86BE-5BD1ABB47756}" type="presParOf" srcId="{C860B5B4-D035-3B45-8C3E-3F17C7B2A1A9}" destId="{61E04D59-54E9-0148-8B09-DF4B230DE7FB}" srcOrd="12" destOrd="0" presId="urn:microsoft.com/office/officeart/2005/8/layout/gear1"/>
    <dgm:cxn modelId="{27602BA6-66D6-E04F-8030-B469211B60C8}" type="presParOf" srcId="{C860B5B4-D035-3B45-8C3E-3F17C7B2A1A9}" destId="{5D27A705-93AC-BB4B-B816-8E9BD9D5A20D}" srcOrd="13" destOrd="0" presId="urn:microsoft.com/office/officeart/2005/8/layout/gear1"/>
    <dgm:cxn modelId="{35230A2B-1728-5147-AE72-E36C0CEEED1D}" type="presParOf" srcId="{C860B5B4-D035-3B45-8C3E-3F17C7B2A1A9}" destId="{232E382A-BA08-8444-8547-92804B5FFC65}" srcOrd="14" destOrd="0" presId="urn:microsoft.com/office/officeart/2005/8/layout/gear1"/>
    <dgm:cxn modelId="{15E94CE7-3AD3-5C47-8777-11F2307DDC3F}" type="presParOf" srcId="{C860B5B4-D035-3B45-8C3E-3F17C7B2A1A9}" destId="{9B6A5D30-D253-5540-8E1F-57DE75863E4A}" srcOrd="15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E07537B-B8C3-4E4D-B031-B707322971EC}" type="doc">
      <dgm:prSet loTypeId="urn:microsoft.com/office/officeart/2005/8/layout/bProcess3" loCatId="process" qsTypeId="urn:microsoft.com/office/officeart/2005/8/quickstyle/simple4" qsCatId="simple" csTypeId="urn:microsoft.com/office/officeart/2005/8/colors/accent0_1" csCatId="mainScheme" phldr="1"/>
      <dgm:spPr/>
      <dgm:t>
        <a:bodyPr/>
        <a:lstStyle/>
        <a:p>
          <a:endParaRPr lang="pt-BR"/>
        </a:p>
      </dgm:t>
    </dgm:pt>
    <dgm:pt modelId="{AB6C8828-E873-4BC2-B477-F1E014E22994}">
      <dgm:prSet phldrT="[Texto]" custT="1"/>
      <dgm:spPr>
        <a:ln>
          <a:solidFill>
            <a:schemeClr val="tx1"/>
          </a:solidFill>
        </a:ln>
      </dgm:spPr>
      <dgm:t>
        <a:bodyPr/>
        <a:lstStyle/>
        <a:p>
          <a:r>
            <a:rPr lang="pt-BR" sz="1200" b="1" dirty="0">
              <a:latin typeface="+mn-lt"/>
            </a:rPr>
            <a:t>Convocação pública com base em projeto assistencial elaborado pelo DRS</a:t>
          </a:r>
        </a:p>
      </dgm:t>
    </dgm:pt>
    <dgm:pt modelId="{B5C08B8E-4093-4B24-AA04-C13E37F27866}" type="parTrans" cxnId="{37A5AC48-8842-4219-AE68-B261AF41F022}">
      <dgm:prSet/>
      <dgm:spPr/>
      <dgm:t>
        <a:bodyPr/>
        <a:lstStyle/>
        <a:p>
          <a:endParaRPr lang="pt-BR" sz="2000" b="1">
            <a:latin typeface="+mn-lt"/>
          </a:endParaRPr>
        </a:p>
      </dgm:t>
    </dgm:pt>
    <dgm:pt modelId="{C4489F1B-D224-4535-8621-C6DBC902E845}" type="sibTrans" cxnId="{37A5AC48-8842-4219-AE68-B261AF41F022}">
      <dgm:prSet custT="1"/>
      <dgm:spPr/>
      <dgm:t>
        <a:bodyPr/>
        <a:lstStyle/>
        <a:p>
          <a:endParaRPr lang="pt-BR" sz="600" b="1" dirty="0">
            <a:latin typeface="+mn-lt"/>
          </a:endParaRPr>
        </a:p>
      </dgm:t>
    </dgm:pt>
    <dgm:pt modelId="{D9281CED-0910-40EC-8FDD-9FE831AA1C19}">
      <dgm:prSet phldrT="[Texto]" custT="1"/>
      <dgm:spPr>
        <a:ln>
          <a:solidFill>
            <a:schemeClr val="tx1"/>
          </a:solidFill>
        </a:ln>
      </dgm:spPr>
      <dgm:t>
        <a:bodyPr/>
        <a:lstStyle/>
        <a:p>
          <a:r>
            <a:rPr lang="pt-BR" sz="1200" b="1" dirty="0">
              <a:latin typeface="+mn-lt"/>
            </a:rPr>
            <a:t>Manifestação de interesse das OSS e entrega do Projeto Assistencial da SES</a:t>
          </a:r>
        </a:p>
      </dgm:t>
    </dgm:pt>
    <dgm:pt modelId="{6EEB4C8E-5E69-4E59-BD56-4FB9F50460B9}" type="parTrans" cxnId="{F64132DA-29EE-4EA4-97E9-D0C011C43E70}">
      <dgm:prSet/>
      <dgm:spPr/>
      <dgm:t>
        <a:bodyPr/>
        <a:lstStyle/>
        <a:p>
          <a:endParaRPr lang="pt-BR" sz="2000" b="1">
            <a:latin typeface="+mn-lt"/>
          </a:endParaRPr>
        </a:p>
      </dgm:t>
    </dgm:pt>
    <dgm:pt modelId="{43D62028-5364-4BA7-94AF-9EAC702BD003}" type="sibTrans" cxnId="{F64132DA-29EE-4EA4-97E9-D0C011C43E70}">
      <dgm:prSet custT="1"/>
      <dgm:spPr/>
      <dgm:t>
        <a:bodyPr/>
        <a:lstStyle/>
        <a:p>
          <a:endParaRPr lang="pt-BR" sz="600" b="1" dirty="0">
            <a:latin typeface="+mn-lt"/>
          </a:endParaRPr>
        </a:p>
      </dgm:t>
    </dgm:pt>
    <dgm:pt modelId="{A0F2D746-23D6-4BF6-8AF9-501B1C582557}">
      <dgm:prSet phldrT="[Texto]" custT="1"/>
      <dgm:spPr>
        <a:ln>
          <a:solidFill>
            <a:schemeClr val="tx1"/>
          </a:solidFill>
        </a:ln>
      </dgm:spPr>
      <dgm:t>
        <a:bodyPr/>
        <a:lstStyle/>
        <a:p>
          <a:r>
            <a:rPr lang="pt-BR" sz="1200" b="1" dirty="0">
              <a:latin typeface="+mn-lt"/>
            </a:rPr>
            <a:t>Entrega pelas OSS interessadas de Plano Operacional e documentação obrigatória</a:t>
          </a:r>
        </a:p>
      </dgm:t>
    </dgm:pt>
    <dgm:pt modelId="{5F4A4030-4229-4DBF-98FE-E399BBDF9561}" type="parTrans" cxnId="{AB33A330-E3A4-4A74-9BD1-71B39712F80C}">
      <dgm:prSet/>
      <dgm:spPr/>
      <dgm:t>
        <a:bodyPr/>
        <a:lstStyle/>
        <a:p>
          <a:endParaRPr lang="pt-BR" sz="2000" b="1">
            <a:latin typeface="+mn-lt"/>
          </a:endParaRPr>
        </a:p>
      </dgm:t>
    </dgm:pt>
    <dgm:pt modelId="{B3492FBE-ECEE-450A-A665-83DDB6E1C137}" type="sibTrans" cxnId="{AB33A330-E3A4-4A74-9BD1-71B39712F80C}">
      <dgm:prSet custT="1"/>
      <dgm:spPr/>
      <dgm:t>
        <a:bodyPr/>
        <a:lstStyle/>
        <a:p>
          <a:endParaRPr lang="pt-BR" sz="600" b="1" dirty="0">
            <a:latin typeface="+mn-lt"/>
          </a:endParaRPr>
        </a:p>
      </dgm:t>
    </dgm:pt>
    <dgm:pt modelId="{9CC08BA9-82B6-4F3C-A1D1-C439C57C9BF8}">
      <dgm:prSet phldrT="[Texto]" custT="1"/>
      <dgm:spPr>
        <a:ln>
          <a:solidFill>
            <a:schemeClr val="tx1"/>
          </a:solidFill>
        </a:ln>
      </dgm:spPr>
      <dgm:t>
        <a:bodyPr/>
        <a:lstStyle/>
        <a:p>
          <a:r>
            <a:rPr lang="pt-BR" sz="1200" b="1" dirty="0">
              <a:latin typeface="+mn-lt"/>
            </a:rPr>
            <a:t>Análise dos investimentos por  GES e GTE (quando houver)</a:t>
          </a:r>
        </a:p>
      </dgm:t>
    </dgm:pt>
    <dgm:pt modelId="{17CF03DF-10CF-4BD8-9297-4C13A34A72D2}" type="parTrans" cxnId="{03F700FD-41D1-4AF0-9D06-3268E2DA0291}">
      <dgm:prSet/>
      <dgm:spPr/>
      <dgm:t>
        <a:bodyPr/>
        <a:lstStyle/>
        <a:p>
          <a:endParaRPr lang="pt-BR" sz="2000" b="1">
            <a:latin typeface="+mn-lt"/>
          </a:endParaRPr>
        </a:p>
      </dgm:t>
    </dgm:pt>
    <dgm:pt modelId="{596A85B5-0513-4A01-84AA-1930AE3F3F5B}" type="sibTrans" cxnId="{03F700FD-41D1-4AF0-9D06-3268E2DA0291}">
      <dgm:prSet custT="1"/>
      <dgm:spPr/>
      <dgm:t>
        <a:bodyPr/>
        <a:lstStyle/>
        <a:p>
          <a:endParaRPr lang="pt-BR" sz="600" b="1" dirty="0">
            <a:latin typeface="+mn-lt"/>
          </a:endParaRPr>
        </a:p>
      </dgm:t>
    </dgm:pt>
    <dgm:pt modelId="{15966E1F-8458-4DCC-9FF4-A49995B3A999}">
      <dgm:prSet phldrT="[Texto]" custT="1"/>
      <dgm:spPr>
        <a:ln>
          <a:solidFill>
            <a:schemeClr val="tx1"/>
          </a:solidFill>
        </a:ln>
      </dgm:spPr>
      <dgm:t>
        <a:bodyPr/>
        <a:lstStyle/>
        <a:p>
          <a:r>
            <a:rPr lang="pt-BR" sz="1200" b="1" dirty="0">
              <a:latin typeface="+mn-lt"/>
            </a:rPr>
            <a:t>Análise técnica e financeira do Plano Operacional e elaboração de Parecer Conclusivo</a:t>
          </a:r>
        </a:p>
      </dgm:t>
    </dgm:pt>
    <dgm:pt modelId="{32287FD9-C2C0-4ED0-AFC2-5AC735A604A9}" type="parTrans" cxnId="{B7AD3165-49A2-4052-B453-BF43B7BFDC2E}">
      <dgm:prSet/>
      <dgm:spPr/>
      <dgm:t>
        <a:bodyPr/>
        <a:lstStyle/>
        <a:p>
          <a:endParaRPr lang="pt-BR" sz="2000" b="1">
            <a:latin typeface="+mn-lt"/>
          </a:endParaRPr>
        </a:p>
      </dgm:t>
    </dgm:pt>
    <dgm:pt modelId="{C4286BEB-7662-4605-AFBE-10CAE0B287C7}" type="sibTrans" cxnId="{B7AD3165-49A2-4052-B453-BF43B7BFDC2E}">
      <dgm:prSet custT="1"/>
      <dgm:spPr/>
      <dgm:t>
        <a:bodyPr/>
        <a:lstStyle/>
        <a:p>
          <a:endParaRPr lang="pt-BR" sz="600" b="1" dirty="0">
            <a:latin typeface="+mn-lt"/>
          </a:endParaRPr>
        </a:p>
      </dgm:t>
    </dgm:pt>
    <dgm:pt modelId="{E11F35AC-37CC-43A0-B29E-8177AD49DC3D}">
      <dgm:prSet phldrT="[Texto]" custT="1"/>
      <dgm:spPr>
        <a:ln>
          <a:solidFill>
            <a:schemeClr val="tx1"/>
          </a:solidFill>
        </a:ln>
      </dgm:spPr>
      <dgm:t>
        <a:bodyPr/>
        <a:lstStyle/>
        <a:p>
          <a:r>
            <a:rPr lang="pt-BR" sz="1200" b="1" dirty="0">
              <a:latin typeface="+mn-lt"/>
            </a:rPr>
            <a:t>Declaração da OSS gestora pelo Secretário de Estado da Saúde</a:t>
          </a:r>
        </a:p>
      </dgm:t>
    </dgm:pt>
    <dgm:pt modelId="{6D76CEEB-6153-4002-B73C-3AD23CC484AC}" type="parTrans" cxnId="{C3D4843B-E1FE-4549-AEFF-CC74986307E0}">
      <dgm:prSet/>
      <dgm:spPr/>
      <dgm:t>
        <a:bodyPr/>
        <a:lstStyle/>
        <a:p>
          <a:endParaRPr lang="pt-BR" sz="2000" b="1">
            <a:latin typeface="+mn-lt"/>
          </a:endParaRPr>
        </a:p>
      </dgm:t>
    </dgm:pt>
    <dgm:pt modelId="{34E5460E-5AAE-4F01-960C-D0228A32CEB2}" type="sibTrans" cxnId="{C3D4843B-E1FE-4549-AEFF-CC74986307E0}">
      <dgm:prSet custT="1"/>
      <dgm:spPr/>
      <dgm:t>
        <a:bodyPr/>
        <a:lstStyle/>
        <a:p>
          <a:endParaRPr lang="pt-BR" sz="600" b="1" dirty="0">
            <a:latin typeface="+mn-lt"/>
          </a:endParaRPr>
        </a:p>
      </dgm:t>
    </dgm:pt>
    <dgm:pt modelId="{BB931D4C-05DA-473A-931E-8CBFBB4F7D40}">
      <dgm:prSet phldrT="[Texto]" custT="1"/>
      <dgm:spPr>
        <a:ln>
          <a:solidFill>
            <a:schemeClr val="tx1"/>
          </a:solidFill>
        </a:ln>
      </dgm:spPr>
      <dgm:t>
        <a:bodyPr/>
        <a:lstStyle/>
        <a:p>
          <a:r>
            <a:rPr lang="pt-BR" sz="1200" b="1" dirty="0">
              <a:latin typeface="+mn-lt"/>
            </a:rPr>
            <a:t>Elaboração contrato de gestão</a:t>
          </a:r>
        </a:p>
      </dgm:t>
    </dgm:pt>
    <dgm:pt modelId="{950A796C-476B-4498-A879-B21A084D8F40}" type="parTrans" cxnId="{93D4174F-230A-4A5D-8C21-C89BF259B9B4}">
      <dgm:prSet/>
      <dgm:spPr/>
      <dgm:t>
        <a:bodyPr/>
        <a:lstStyle/>
        <a:p>
          <a:endParaRPr lang="pt-BR" sz="2000" b="1">
            <a:latin typeface="+mn-lt"/>
          </a:endParaRPr>
        </a:p>
      </dgm:t>
    </dgm:pt>
    <dgm:pt modelId="{A6EB5EA9-736A-427C-A6ED-1B75EEB85F74}" type="sibTrans" cxnId="{93D4174F-230A-4A5D-8C21-C89BF259B9B4}">
      <dgm:prSet custT="1"/>
      <dgm:spPr/>
      <dgm:t>
        <a:bodyPr/>
        <a:lstStyle/>
        <a:p>
          <a:endParaRPr lang="pt-BR" sz="600" b="1" dirty="0">
            <a:latin typeface="+mn-lt"/>
          </a:endParaRPr>
        </a:p>
      </dgm:t>
    </dgm:pt>
    <dgm:pt modelId="{0D12B19D-571D-482F-8865-A5D3180376E8}">
      <dgm:prSet phldrT="[Texto]" custT="1"/>
      <dgm:spPr>
        <a:ln>
          <a:solidFill>
            <a:schemeClr val="tx1"/>
          </a:solidFill>
        </a:ln>
      </dgm:spPr>
      <dgm:t>
        <a:bodyPr/>
        <a:lstStyle/>
        <a:p>
          <a:r>
            <a:rPr lang="pt-BR" sz="1200" b="1" dirty="0">
              <a:latin typeface="+mn-lt"/>
            </a:rPr>
            <a:t>Reserva financeira</a:t>
          </a:r>
        </a:p>
      </dgm:t>
    </dgm:pt>
    <dgm:pt modelId="{AF8A80D7-8625-4B8D-98FC-EC6675CF7B83}" type="parTrans" cxnId="{7AC3F652-7479-46A9-9E8F-44B9F29A8E94}">
      <dgm:prSet/>
      <dgm:spPr/>
      <dgm:t>
        <a:bodyPr/>
        <a:lstStyle/>
        <a:p>
          <a:endParaRPr lang="pt-BR" sz="2000" b="1">
            <a:latin typeface="+mn-lt"/>
          </a:endParaRPr>
        </a:p>
      </dgm:t>
    </dgm:pt>
    <dgm:pt modelId="{A36A0822-6EA9-46C8-9ACB-3A6A1092C175}" type="sibTrans" cxnId="{7AC3F652-7479-46A9-9E8F-44B9F29A8E94}">
      <dgm:prSet custT="1"/>
      <dgm:spPr/>
      <dgm:t>
        <a:bodyPr/>
        <a:lstStyle/>
        <a:p>
          <a:endParaRPr lang="pt-BR" sz="600" b="1" dirty="0">
            <a:latin typeface="+mn-lt"/>
          </a:endParaRPr>
        </a:p>
      </dgm:t>
    </dgm:pt>
    <dgm:pt modelId="{6F080639-21F9-4A24-904E-80BB090A2620}">
      <dgm:prSet phldrT="[Texto]" custT="1"/>
      <dgm:spPr>
        <a:ln>
          <a:solidFill>
            <a:schemeClr val="tx1"/>
          </a:solidFill>
        </a:ln>
      </dgm:spPr>
      <dgm:t>
        <a:bodyPr/>
        <a:lstStyle/>
        <a:p>
          <a:r>
            <a:rPr lang="pt-BR" sz="1200" b="1" dirty="0">
              <a:latin typeface="+mj-lt"/>
            </a:rPr>
            <a:t>Publicação em Diário Oficial e encaminhamento pra TCE</a:t>
          </a:r>
        </a:p>
      </dgm:t>
    </dgm:pt>
    <dgm:pt modelId="{1E997AB3-524F-43F3-A641-46E6B15ED3DA}" type="parTrans" cxnId="{68BB38A0-1ED5-4BB9-9F69-29952962F3ED}">
      <dgm:prSet/>
      <dgm:spPr/>
      <dgm:t>
        <a:bodyPr/>
        <a:lstStyle/>
        <a:p>
          <a:endParaRPr lang="pt-BR"/>
        </a:p>
      </dgm:t>
    </dgm:pt>
    <dgm:pt modelId="{EF847AF9-2316-4379-9487-6218AA625E15}" type="sibTrans" cxnId="{68BB38A0-1ED5-4BB9-9F69-29952962F3ED}">
      <dgm:prSet/>
      <dgm:spPr/>
      <dgm:t>
        <a:bodyPr/>
        <a:lstStyle/>
        <a:p>
          <a:endParaRPr lang="pt-BR"/>
        </a:p>
      </dgm:t>
    </dgm:pt>
    <dgm:pt modelId="{5D2BDD60-CF21-493E-B63E-E15FB280A797}" type="pres">
      <dgm:prSet presAssocID="{9E07537B-B8C3-4E4D-B031-B707322971EC}" presName="Name0" presStyleCnt="0">
        <dgm:presLayoutVars>
          <dgm:dir/>
          <dgm:resizeHandles val="exact"/>
        </dgm:presLayoutVars>
      </dgm:prSet>
      <dgm:spPr/>
    </dgm:pt>
    <dgm:pt modelId="{8EDAEAE1-59FD-4CA9-9D8C-9AC303B5B479}" type="pres">
      <dgm:prSet presAssocID="{AB6C8828-E873-4BC2-B477-F1E014E22994}" presName="node" presStyleLbl="node1" presStyleIdx="0" presStyleCnt="9">
        <dgm:presLayoutVars>
          <dgm:bulletEnabled val="1"/>
        </dgm:presLayoutVars>
      </dgm:prSet>
      <dgm:spPr/>
    </dgm:pt>
    <dgm:pt modelId="{A0C8B326-6936-4CE9-9349-0815F0A1E068}" type="pres">
      <dgm:prSet presAssocID="{C4489F1B-D224-4535-8621-C6DBC902E845}" presName="sibTrans" presStyleLbl="sibTrans1D1" presStyleIdx="0" presStyleCnt="8"/>
      <dgm:spPr/>
    </dgm:pt>
    <dgm:pt modelId="{413C5846-22BD-4BEB-9233-AD9F234B8EB3}" type="pres">
      <dgm:prSet presAssocID="{C4489F1B-D224-4535-8621-C6DBC902E845}" presName="connectorText" presStyleLbl="sibTrans1D1" presStyleIdx="0" presStyleCnt="8"/>
      <dgm:spPr/>
    </dgm:pt>
    <dgm:pt modelId="{4DDCF7AB-195C-4EBA-9BF6-A7D4882EB178}" type="pres">
      <dgm:prSet presAssocID="{D9281CED-0910-40EC-8FDD-9FE831AA1C19}" presName="node" presStyleLbl="node1" presStyleIdx="1" presStyleCnt="9">
        <dgm:presLayoutVars>
          <dgm:bulletEnabled val="1"/>
        </dgm:presLayoutVars>
      </dgm:prSet>
      <dgm:spPr/>
    </dgm:pt>
    <dgm:pt modelId="{BCA5125A-B461-4913-BB81-B44E4BC849CE}" type="pres">
      <dgm:prSet presAssocID="{43D62028-5364-4BA7-94AF-9EAC702BD003}" presName="sibTrans" presStyleLbl="sibTrans1D1" presStyleIdx="1" presStyleCnt="8"/>
      <dgm:spPr/>
    </dgm:pt>
    <dgm:pt modelId="{48943549-F046-49BE-8B0D-5DF364323514}" type="pres">
      <dgm:prSet presAssocID="{43D62028-5364-4BA7-94AF-9EAC702BD003}" presName="connectorText" presStyleLbl="sibTrans1D1" presStyleIdx="1" presStyleCnt="8"/>
      <dgm:spPr/>
    </dgm:pt>
    <dgm:pt modelId="{B6C12EB1-0C4E-48E1-9900-39E02B286D71}" type="pres">
      <dgm:prSet presAssocID="{A0F2D746-23D6-4BF6-8AF9-501B1C582557}" presName="node" presStyleLbl="node1" presStyleIdx="2" presStyleCnt="9">
        <dgm:presLayoutVars>
          <dgm:bulletEnabled val="1"/>
        </dgm:presLayoutVars>
      </dgm:prSet>
      <dgm:spPr/>
    </dgm:pt>
    <dgm:pt modelId="{E0027568-4176-4A09-9AB6-0B84DEDF2AF2}" type="pres">
      <dgm:prSet presAssocID="{B3492FBE-ECEE-450A-A665-83DDB6E1C137}" presName="sibTrans" presStyleLbl="sibTrans1D1" presStyleIdx="2" presStyleCnt="8"/>
      <dgm:spPr/>
    </dgm:pt>
    <dgm:pt modelId="{DC263DC1-6B40-4056-9416-734F7FA5D1D1}" type="pres">
      <dgm:prSet presAssocID="{B3492FBE-ECEE-450A-A665-83DDB6E1C137}" presName="connectorText" presStyleLbl="sibTrans1D1" presStyleIdx="2" presStyleCnt="8"/>
      <dgm:spPr/>
    </dgm:pt>
    <dgm:pt modelId="{0B221914-2983-4D7F-A288-3AD0465D36C8}" type="pres">
      <dgm:prSet presAssocID="{9CC08BA9-82B6-4F3C-A1D1-C439C57C9BF8}" presName="node" presStyleLbl="node1" presStyleIdx="3" presStyleCnt="9">
        <dgm:presLayoutVars>
          <dgm:bulletEnabled val="1"/>
        </dgm:presLayoutVars>
      </dgm:prSet>
      <dgm:spPr/>
    </dgm:pt>
    <dgm:pt modelId="{9F39DF5A-F9C0-499C-AFA0-B5FDB60020C2}" type="pres">
      <dgm:prSet presAssocID="{596A85B5-0513-4A01-84AA-1930AE3F3F5B}" presName="sibTrans" presStyleLbl="sibTrans1D1" presStyleIdx="3" presStyleCnt="8"/>
      <dgm:spPr/>
    </dgm:pt>
    <dgm:pt modelId="{6C03E35D-C37D-41C5-804B-D955812A4BE6}" type="pres">
      <dgm:prSet presAssocID="{596A85B5-0513-4A01-84AA-1930AE3F3F5B}" presName="connectorText" presStyleLbl="sibTrans1D1" presStyleIdx="3" presStyleCnt="8"/>
      <dgm:spPr/>
    </dgm:pt>
    <dgm:pt modelId="{32DECEAB-B0A1-4E63-A55B-B723EFE59347}" type="pres">
      <dgm:prSet presAssocID="{15966E1F-8458-4DCC-9FF4-A49995B3A999}" presName="node" presStyleLbl="node1" presStyleIdx="4" presStyleCnt="9">
        <dgm:presLayoutVars>
          <dgm:bulletEnabled val="1"/>
        </dgm:presLayoutVars>
      </dgm:prSet>
      <dgm:spPr/>
    </dgm:pt>
    <dgm:pt modelId="{A62A96C2-5CEA-4E28-B449-6843CDAD031A}" type="pres">
      <dgm:prSet presAssocID="{C4286BEB-7662-4605-AFBE-10CAE0B287C7}" presName="sibTrans" presStyleLbl="sibTrans1D1" presStyleIdx="4" presStyleCnt="8"/>
      <dgm:spPr/>
    </dgm:pt>
    <dgm:pt modelId="{D1671496-234B-4B06-B70F-BE0F67C942D5}" type="pres">
      <dgm:prSet presAssocID="{C4286BEB-7662-4605-AFBE-10CAE0B287C7}" presName="connectorText" presStyleLbl="sibTrans1D1" presStyleIdx="4" presStyleCnt="8"/>
      <dgm:spPr/>
    </dgm:pt>
    <dgm:pt modelId="{EFFBC7F2-11DE-4C20-BA5E-B6896A5ED647}" type="pres">
      <dgm:prSet presAssocID="{E11F35AC-37CC-43A0-B29E-8177AD49DC3D}" presName="node" presStyleLbl="node1" presStyleIdx="5" presStyleCnt="9">
        <dgm:presLayoutVars>
          <dgm:bulletEnabled val="1"/>
        </dgm:presLayoutVars>
      </dgm:prSet>
      <dgm:spPr/>
    </dgm:pt>
    <dgm:pt modelId="{33ECA3DA-A9AE-4E5B-B50F-BE66537C1E28}" type="pres">
      <dgm:prSet presAssocID="{34E5460E-5AAE-4F01-960C-D0228A32CEB2}" presName="sibTrans" presStyleLbl="sibTrans1D1" presStyleIdx="5" presStyleCnt="8"/>
      <dgm:spPr/>
    </dgm:pt>
    <dgm:pt modelId="{FBC75F2E-B6D3-4EDF-977E-AFB8A6B797FB}" type="pres">
      <dgm:prSet presAssocID="{34E5460E-5AAE-4F01-960C-D0228A32CEB2}" presName="connectorText" presStyleLbl="sibTrans1D1" presStyleIdx="5" presStyleCnt="8"/>
      <dgm:spPr/>
    </dgm:pt>
    <dgm:pt modelId="{D9362986-4872-44C5-9A9E-9F008C36524B}" type="pres">
      <dgm:prSet presAssocID="{0D12B19D-571D-482F-8865-A5D3180376E8}" presName="node" presStyleLbl="node1" presStyleIdx="6" presStyleCnt="9">
        <dgm:presLayoutVars>
          <dgm:bulletEnabled val="1"/>
        </dgm:presLayoutVars>
      </dgm:prSet>
      <dgm:spPr/>
    </dgm:pt>
    <dgm:pt modelId="{E6111D34-FEE8-4B71-A17D-EE0B89205650}" type="pres">
      <dgm:prSet presAssocID="{A36A0822-6EA9-46C8-9ACB-3A6A1092C175}" presName="sibTrans" presStyleLbl="sibTrans1D1" presStyleIdx="6" presStyleCnt="8"/>
      <dgm:spPr/>
    </dgm:pt>
    <dgm:pt modelId="{1A3BBC88-40C5-470E-8C37-C9D02759A168}" type="pres">
      <dgm:prSet presAssocID="{A36A0822-6EA9-46C8-9ACB-3A6A1092C175}" presName="connectorText" presStyleLbl="sibTrans1D1" presStyleIdx="6" presStyleCnt="8"/>
      <dgm:spPr/>
    </dgm:pt>
    <dgm:pt modelId="{AA3BFD56-BD6D-4CEF-8226-7FED5E039E4E}" type="pres">
      <dgm:prSet presAssocID="{BB931D4C-05DA-473A-931E-8CBFBB4F7D40}" presName="node" presStyleLbl="node1" presStyleIdx="7" presStyleCnt="9">
        <dgm:presLayoutVars>
          <dgm:bulletEnabled val="1"/>
        </dgm:presLayoutVars>
      </dgm:prSet>
      <dgm:spPr/>
    </dgm:pt>
    <dgm:pt modelId="{39995557-7ED7-4235-8F7A-6847E9BAF9FD}" type="pres">
      <dgm:prSet presAssocID="{A6EB5EA9-736A-427C-A6ED-1B75EEB85F74}" presName="sibTrans" presStyleLbl="sibTrans1D1" presStyleIdx="7" presStyleCnt="8"/>
      <dgm:spPr/>
    </dgm:pt>
    <dgm:pt modelId="{78DAA9F6-77BB-453E-BA54-2507CAFDDE46}" type="pres">
      <dgm:prSet presAssocID="{A6EB5EA9-736A-427C-A6ED-1B75EEB85F74}" presName="connectorText" presStyleLbl="sibTrans1D1" presStyleIdx="7" presStyleCnt="8"/>
      <dgm:spPr/>
    </dgm:pt>
    <dgm:pt modelId="{0315737A-3ED6-4D18-A24A-D3680C689A5C}" type="pres">
      <dgm:prSet presAssocID="{6F080639-21F9-4A24-904E-80BB090A2620}" presName="node" presStyleLbl="node1" presStyleIdx="8" presStyleCnt="9">
        <dgm:presLayoutVars>
          <dgm:bulletEnabled val="1"/>
        </dgm:presLayoutVars>
      </dgm:prSet>
      <dgm:spPr/>
    </dgm:pt>
  </dgm:ptLst>
  <dgm:cxnLst>
    <dgm:cxn modelId="{C570100A-EA1F-46BC-AD84-1B14BDC9EE56}" type="presOf" srcId="{C4489F1B-D224-4535-8621-C6DBC902E845}" destId="{413C5846-22BD-4BEB-9233-AD9F234B8EB3}" srcOrd="1" destOrd="0" presId="urn:microsoft.com/office/officeart/2005/8/layout/bProcess3"/>
    <dgm:cxn modelId="{BCD6AC0D-CC5C-4D78-90D2-7C1F0BC019A7}" type="presOf" srcId="{A6EB5EA9-736A-427C-A6ED-1B75EEB85F74}" destId="{78DAA9F6-77BB-453E-BA54-2507CAFDDE46}" srcOrd="1" destOrd="0" presId="urn:microsoft.com/office/officeart/2005/8/layout/bProcess3"/>
    <dgm:cxn modelId="{AB33A330-E3A4-4A74-9BD1-71B39712F80C}" srcId="{9E07537B-B8C3-4E4D-B031-B707322971EC}" destId="{A0F2D746-23D6-4BF6-8AF9-501B1C582557}" srcOrd="2" destOrd="0" parTransId="{5F4A4030-4229-4DBF-98FE-E399BBDF9561}" sibTransId="{B3492FBE-ECEE-450A-A665-83DDB6E1C137}"/>
    <dgm:cxn modelId="{33173E36-6F36-4F36-A2F5-098CD6A23E39}" type="presOf" srcId="{AB6C8828-E873-4BC2-B477-F1E014E22994}" destId="{8EDAEAE1-59FD-4CA9-9D8C-9AC303B5B479}" srcOrd="0" destOrd="0" presId="urn:microsoft.com/office/officeart/2005/8/layout/bProcess3"/>
    <dgm:cxn modelId="{C3D4843B-E1FE-4549-AEFF-CC74986307E0}" srcId="{9E07537B-B8C3-4E4D-B031-B707322971EC}" destId="{E11F35AC-37CC-43A0-B29E-8177AD49DC3D}" srcOrd="5" destOrd="0" parTransId="{6D76CEEB-6153-4002-B73C-3AD23CC484AC}" sibTransId="{34E5460E-5AAE-4F01-960C-D0228A32CEB2}"/>
    <dgm:cxn modelId="{2B102C3C-E4B1-4ADD-9077-D0D00583FDEF}" type="presOf" srcId="{B3492FBE-ECEE-450A-A665-83DDB6E1C137}" destId="{DC263DC1-6B40-4056-9416-734F7FA5D1D1}" srcOrd="1" destOrd="0" presId="urn:microsoft.com/office/officeart/2005/8/layout/bProcess3"/>
    <dgm:cxn modelId="{CEF3BA3E-CB35-42B7-8A31-BBE7F5A634CD}" type="presOf" srcId="{15966E1F-8458-4DCC-9FF4-A49995B3A999}" destId="{32DECEAB-B0A1-4E63-A55B-B723EFE59347}" srcOrd="0" destOrd="0" presId="urn:microsoft.com/office/officeart/2005/8/layout/bProcess3"/>
    <dgm:cxn modelId="{5C628F42-1482-43CE-BA0F-C21B5AE4C002}" type="presOf" srcId="{9E07537B-B8C3-4E4D-B031-B707322971EC}" destId="{5D2BDD60-CF21-493E-B63E-E15FB280A797}" srcOrd="0" destOrd="0" presId="urn:microsoft.com/office/officeart/2005/8/layout/bProcess3"/>
    <dgm:cxn modelId="{AEB9E343-B114-4F23-9805-C4D4DF0AC4A5}" type="presOf" srcId="{D9281CED-0910-40EC-8FDD-9FE831AA1C19}" destId="{4DDCF7AB-195C-4EBA-9BF6-A7D4882EB178}" srcOrd="0" destOrd="0" presId="urn:microsoft.com/office/officeart/2005/8/layout/bProcess3"/>
    <dgm:cxn modelId="{37A5AC48-8842-4219-AE68-B261AF41F022}" srcId="{9E07537B-B8C3-4E4D-B031-B707322971EC}" destId="{AB6C8828-E873-4BC2-B477-F1E014E22994}" srcOrd="0" destOrd="0" parTransId="{B5C08B8E-4093-4B24-AA04-C13E37F27866}" sibTransId="{C4489F1B-D224-4535-8621-C6DBC902E845}"/>
    <dgm:cxn modelId="{93D4174F-230A-4A5D-8C21-C89BF259B9B4}" srcId="{9E07537B-B8C3-4E4D-B031-B707322971EC}" destId="{BB931D4C-05DA-473A-931E-8CBFBB4F7D40}" srcOrd="7" destOrd="0" parTransId="{950A796C-476B-4498-A879-B21A084D8F40}" sibTransId="{A6EB5EA9-736A-427C-A6ED-1B75EEB85F74}"/>
    <dgm:cxn modelId="{7AC3F652-7479-46A9-9E8F-44B9F29A8E94}" srcId="{9E07537B-B8C3-4E4D-B031-B707322971EC}" destId="{0D12B19D-571D-482F-8865-A5D3180376E8}" srcOrd="6" destOrd="0" parTransId="{AF8A80D7-8625-4B8D-98FC-EC6675CF7B83}" sibTransId="{A36A0822-6EA9-46C8-9ACB-3A6A1092C175}"/>
    <dgm:cxn modelId="{CC4DD95D-54B1-42DA-8F5C-16109ED1A61A}" type="presOf" srcId="{6F080639-21F9-4A24-904E-80BB090A2620}" destId="{0315737A-3ED6-4D18-A24A-D3680C689A5C}" srcOrd="0" destOrd="0" presId="urn:microsoft.com/office/officeart/2005/8/layout/bProcess3"/>
    <dgm:cxn modelId="{D33E175E-C5D2-4F2F-8C1B-0C01D4CAC5A3}" type="presOf" srcId="{596A85B5-0513-4A01-84AA-1930AE3F3F5B}" destId="{9F39DF5A-F9C0-499C-AFA0-B5FDB60020C2}" srcOrd="0" destOrd="0" presId="urn:microsoft.com/office/officeart/2005/8/layout/bProcess3"/>
    <dgm:cxn modelId="{365D555E-D485-4972-A6E0-89C0640E566F}" type="presOf" srcId="{A36A0822-6EA9-46C8-9ACB-3A6A1092C175}" destId="{E6111D34-FEE8-4B71-A17D-EE0B89205650}" srcOrd="0" destOrd="0" presId="urn:microsoft.com/office/officeart/2005/8/layout/bProcess3"/>
    <dgm:cxn modelId="{9396AC62-CF65-492B-820D-882191938F6E}" type="presOf" srcId="{C4489F1B-D224-4535-8621-C6DBC902E845}" destId="{A0C8B326-6936-4CE9-9349-0815F0A1E068}" srcOrd="0" destOrd="0" presId="urn:microsoft.com/office/officeart/2005/8/layout/bProcess3"/>
    <dgm:cxn modelId="{B7AD3165-49A2-4052-B453-BF43B7BFDC2E}" srcId="{9E07537B-B8C3-4E4D-B031-B707322971EC}" destId="{15966E1F-8458-4DCC-9FF4-A49995B3A999}" srcOrd="4" destOrd="0" parTransId="{32287FD9-C2C0-4ED0-AFC2-5AC735A604A9}" sibTransId="{C4286BEB-7662-4605-AFBE-10CAE0B287C7}"/>
    <dgm:cxn modelId="{8BF86065-851A-40DE-BEC5-A0AA38354EDA}" type="presOf" srcId="{BB931D4C-05DA-473A-931E-8CBFBB4F7D40}" destId="{AA3BFD56-BD6D-4CEF-8226-7FED5E039E4E}" srcOrd="0" destOrd="0" presId="urn:microsoft.com/office/officeart/2005/8/layout/bProcess3"/>
    <dgm:cxn modelId="{45EED475-A867-40D2-B4E3-84BF3C362620}" type="presOf" srcId="{A36A0822-6EA9-46C8-9ACB-3A6A1092C175}" destId="{1A3BBC88-40C5-470E-8C37-C9D02759A168}" srcOrd="1" destOrd="0" presId="urn:microsoft.com/office/officeart/2005/8/layout/bProcess3"/>
    <dgm:cxn modelId="{45B1297F-8AB2-4DD8-A966-865D9D79F379}" type="presOf" srcId="{9CC08BA9-82B6-4F3C-A1D1-C439C57C9BF8}" destId="{0B221914-2983-4D7F-A288-3AD0465D36C8}" srcOrd="0" destOrd="0" presId="urn:microsoft.com/office/officeart/2005/8/layout/bProcess3"/>
    <dgm:cxn modelId="{2F381B90-E3CE-476A-8B4B-E3A38FCA890B}" type="presOf" srcId="{A0F2D746-23D6-4BF6-8AF9-501B1C582557}" destId="{B6C12EB1-0C4E-48E1-9900-39E02B286D71}" srcOrd="0" destOrd="0" presId="urn:microsoft.com/office/officeart/2005/8/layout/bProcess3"/>
    <dgm:cxn modelId="{0143E49F-C862-4DBD-AB1E-F9E57837DD66}" type="presOf" srcId="{34E5460E-5AAE-4F01-960C-D0228A32CEB2}" destId="{FBC75F2E-B6D3-4EDF-977E-AFB8A6B797FB}" srcOrd="1" destOrd="0" presId="urn:microsoft.com/office/officeart/2005/8/layout/bProcess3"/>
    <dgm:cxn modelId="{68BB38A0-1ED5-4BB9-9F69-29952962F3ED}" srcId="{9E07537B-B8C3-4E4D-B031-B707322971EC}" destId="{6F080639-21F9-4A24-904E-80BB090A2620}" srcOrd="8" destOrd="0" parTransId="{1E997AB3-524F-43F3-A641-46E6B15ED3DA}" sibTransId="{EF847AF9-2316-4379-9487-6218AA625E15}"/>
    <dgm:cxn modelId="{417838B2-D1EF-4B7E-9FE9-7A5CFA43CB08}" type="presOf" srcId="{E11F35AC-37CC-43A0-B29E-8177AD49DC3D}" destId="{EFFBC7F2-11DE-4C20-BA5E-B6896A5ED647}" srcOrd="0" destOrd="0" presId="urn:microsoft.com/office/officeart/2005/8/layout/bProcess3"/>
    <dgm:cxn modelId="{295CC4B7-9BA7-4965-9C1F-2DF02958363E}" type="presOf" srcId="{43D62028-5364-4BA7-94AF-9EAC702BD003}" destId="{BCA5125A-B461-4913-BB81-B44E4BC849CE}" srcOrd="0" destOrd="0" presId="urn:microsoft.com/office/officeart/2005/8/layout/bProcess3"/>
    <dgm:cxn modelId="{DD1EABB9-7425-4413-82C6-D5450DE9507D}" type="presOf" srcId="{596A85B5-0513-4A01-84AA-1930AE3F3F5B}" destId="{6C03E35D-C37D-41C5-804B-D955812A4BE6}" srcOrd="1" destOrd="0" presId="urn:microsoft.com/office/officeart/2005/8/layout/bProcess3"/>
    <dgm:cxn modelId="{4AAAFDBA-E1BF-4784-A376-502921A2A880}" type="presOf" srcId="{34E5460E-5AAE-4F01-960C-D0228A32CEB2}" destId="{33ECA3DA-A9AE-4E5B-B50F-BE66537C1E28}" srcOrd="0" destOrd="0" presId="urn:microsoft.com/office/officeart/2005/8/layout/bProcess3"/>
    <dgm:cxn modelId="{333D47D4-2750-4331-8337-AAA5EC0281EF}" type="presOf" srcId="{C4286BEB-7662-4605-AFBE-10CAE0B287C7}" destId="{D1671496-234B-4B06-B70F-BE0F67C942D5}" srcOrd="1" destOrd="0" presId="urn:microsoft.com/office/officeart/2005/8/layout/bProcess3"/>
    <dgm:cxn modelId="{215C16D7-7A48-4B5B-8472-451B4843B63E}" type="presOf" srcId="{A6EB5EA9-736A-427C-A6ED-1B75EEB85F74}" destId="{39995557-7ED7-4235-8F7A-6847E9BAF9FD}" srcOrd="0" destOrd="0" presId="urn:microsoft.com/office/officeart/2005/8/layout/bProcess3"/>
    <dgm:cxn modelId="{DD522ED7-0822-47E7-B25E-622B10CB5E7A}" type="presOf" srcId="{0D12B19D-571D-482F-8865-A5D3180376E8}" destId="{D9362986-4872-44C5-9A9E-9F008C36524B}" srcOrd="0" destOrd="0" presId="urn:microsoft.com/office/officeart/2005/8/layout/bProcess3"/>
    <dgm:cxn modelId="{F64132DA-29EE-4EA4-97E9-D0C011C43E70}" srcId="{9E07537B-B8C3-4E4D-B031-B707322971EC}" destId="{D9281CED-0910-40EC-8FDD-9FE831AA1C19}" srcOrd="1" destOrd="0" parTransId="{6EEB4C8E-5E69-4E59-BD56-4FB9F50460B9}" sibTransId="{43D62028-5364-4BA7-94AF-9EAC702BD003}"/>
    <dgm:cxn modelId="{9737B4EC-68BB-4C47-9602-3BB82A0DEE72}" type="presOf" srcId="{C4286BEB-7662-4605-AFBE-10CAE0B287C7}" destId="{A62A96C2-5CEA-4E28-B449-6843CDAD031A}" srcOrd="0" destOrd="0" presId="urn:microsoft.com/office/officeart/2005/8/layout/bProcess3"/>
    <dgm:cxn modelId="{C2A48CEF-BE50-4DD0-AECF-F7EA9D595728}" type="presOf" srcId="{B3492FBE-ECEE-450A-A665-83DDB6E1C137}" destId="{E0027568-4176-4A09-9AB6-0B84DEDF2AF2}" srcOrd="0" destOrd="0" presId="urn:microsoft.com/office/officeart/2005/8/layout/bProcess3"/>
    <dgm:cxn modelId="{EB78D5EF-86A8-4D4F-BAC4-9A311FE61431}" type="presOf" srcId="{43D62028-5364-4BA7-94AF-9EAC702BD003}" destId="{48943549-F046-49BE-8B0D-5DF364323514}" srcOrd="1" destOrd="0" presId="urn:microsoft.com/office/officeart/2005/8/layout/bProcess3"/>
    <dgm:cxn modelId="{03F700FD-41D1-4AF0-9D06-3268E2DA0291}" srcId="{9E07537B-B8C3-4E4D-B031-B707322971EC}" destId="{9CC08BA9-82B6-4F3C-A1D1-C439C57C9BF8}" srcOrd="3" destOrd="0" parTransId="{17CF03DF-10CF-4BD8-9297-4C13A34A72D2}" sibTransId="{596A85B5-0513-4A01-84AA-1930AE3F3F5B}"/>
    <dgm:cxn modelId="{88F1A4F0-5C47-4524-93D5-B533736A6FFF}" type="presParOf" srcId="{5D2BDD60-CF21-493E-B63E-E15FB280A797}" destId="{8EDAEAE1-59FD-4CA9-9D8C-9AC303B5B479}" srcOrd="0" destOrd="0" presId="urn:microsoft.com/office/officeart/2005/8/layout/bProcess3"/>
    <dgm:cxn modelId="{A37B2851-1D69-45F5-88C2-0123A48296BB}" type="presParOf" srcId="{5D2BDD60-CF21-493E-B63E-E15FB280A797}" destId="{A0C8B326-6936-4CE9-9349-0815F0A1E068}" srcOrd="1" destOrd="0" presId="urn:microsoft.com/office/officeart/2005/8/layout/bProcess3"/>
    <dgm:cxn modelId="{F51FEF93-E9C6-4657-BE38-612246C6879C}" type="presParOf" srcId="{A0C8B326-6936-4CE9-9349-0815F0A1E068}" destId="{413C5846-22BD-4BEB-9233-AD9F234B8EB3}" srcOrd="0" destOrd="0" presId="urn:microsoft.com/office/officeart/2005/8/layout/bProcess3"/>
    <dgm:cxn modelId="{2A053A96-4B2E-4440-85DB-B20146E77BF9}" type="presParOf" srcId="{5D2BDD60-CF21-493E-B63E-E15FB280A797}" destId="{4DDCF7AB-195C-4EBA-9BF6-A7D4882EB178}" srcOrd="2" destOrd="0" presId="urn:microsoft.com/office/officeart/2005/8/layout/bProcess3"/>
    <dgm:cxn modelId="{06E7B445-C3C1-4E5E-9645-B4412F6378F1}" type="presParOf" srcId="{5D2BDD60-CF21-493E-B63E-E15FB280A797}" destId="{BCA5125A-B461-4913-BB81-B44E4BC849CE}" srcOrd="3" destOrd="0" presId="urn:microsoft.com/office/officeart/2005/8/layout/bProcess3"/>
    <dgm:cxn modelId="{95FD51FE-C36E-4B34-BD2C-64611BB8405F}" type="presParOf" srcId="{BCA5125A-B461-4913-BB81-B44E4BC849CE}" destId="{48943549-F046-49BE-8B0D-5DF364323514}" srcOrd="0" destOrd="0" presId="urn:microsoft.com/office/officeart/2005/8/layout/bProcess3"/>
    <dgm:cxn modelId="{35CA5CA2-47E5-4382-94CA-52A8022F5EC0}" type="presParOf" srcId="{5D2BDD60-CF21-493E-B63E-E15FB280A797}" destId="{B6C12EB1-0C4E-48E1-9900-39E02B286D71}" srcOrd="4" destOrd="0" presId="urn:microsoft.com/office/officeart/2005/8/layout/bProcess3"/>
    <dgm:cxn modelId="{B1AA796D-124C-4110-9EC7-093E46641771}" type="presParOf" srcId="{5D2BDD60-CF21-493E-B63E-E15FB280A797}" destId="{E0027568-4176-4A09-9AB6-0B84DEDF2AF2}" srcOrd="5" destOrd="0" presId="urn:microsoft.com/office/officeart/2005/8/layout/bProcess3"/>
    <dgm:cxn modelId="{8752FC9B-B070-43CD-9810-8CA0D61D60B3}" type="presParOf" srcId="{E0027568-4176-4A09-9AB6-0B84DEDF2AF2}" destId="{DC263DC1-6B40-4056-9416-734F7FA5D1D1}" srcOrd="0" destOrd="0" presId="urn:microsoft.com/office/officeart/2005/8/layout/bProcess3"/>
    <dgm:cxn modelId="{0F58D14C-B36F-4267-AA74-3C6D8E6FCCBA}" type="presParOf" srcId="{5D2BDD60-CF21-493E-B63E-E15FB280A797}" destId="{0B221914-2983-4D7F-A288-3AD0465D36C8}" srcOrd="6" destOrd="0" presId="urn:microsoft.com/office/officeart/2005/8/layout/bProcess3"/>
    <dgm:cxn modelId="{AB1DF571-908B-43EB-8216-AF7A1F861A6A}" type="presParOf" srcId="{5D2BDD60-CF21-493E-B63E-E15FB280A797}" destId="{9F39DF5A-F9C0-499C-AFA0-B5FDB60020C2}" srcOrd="7" destOrd="0" presId="urn:microsoft.com/office/officeart/2005/8/layout/bProcess3"/>
    <dgm:cxn modelId="{65A672F5-C36E-46B6-8549-63B9B679ADFD}" type="presParOf" srcId="{9F39DF5A-F9C0-499C-AFA0-B5FDB60020C2}" destId="{6C03E35D-C37D-41C5-804B-D955812A4BE6}" srcOrd="0" destOrd="0" presId="urn:microsoft.com/office/officeart/2005/8/layout/bProcess3"/>
    <dgm:cxn modelId="{E206CA1C-8ABF-4D0C-A63D-D6AAFA317067}" type="presParOf" srcId="{5D2BDD60-CF21-493E-B63E-E15FB280A797}" destId="{32DECEAB-B0A1-4E63-A55B-B723EFE59347}" srcOrd="8" destOrd="0" presId="urn:microsoft.com/office/officeart/2005/8/layout/bProcess3"/>
    <dgm:cxn modelId="{5FE8A105-AD93-47A8-9CBD-A32D780EF45F}" type="presParOf" srcId="{5D2BDD60-CF21-493E-B63E-E15FB280A797}" destId="{A62A96C2-5CEA-4E28-B449-6843CDAD031A}" srcOrd="9" destOrd="0" presId="urn:microsoft.com/office/officeart/2005/8/layout/bProcess3"/>
    <dgm:cxn modelId="{61743443-E7F6-4D54-8ED3-8574C8487EE3}" type="presParOf" srcId="{A62A96C2-5CEA-4E28-B449-6843CDAD031A}" destId="{D1671496-234B-4B06-B70F-BE0F67C942D5}" srcOrd="0" destOrd="0" presId="urn:microsoft.com/office/officeart/2005/8/layout/bProcess3"/>
    <dgm:cxn modelId="{D848D825-22BD-454B-9C31-27BB39B83B1E}" type="presParOf" srcId="{5D2BDD60-CF21-493E-B63E-E15FB280A797}" destId="{EFFBC7F2-11DE-4C20-BA5E-B6896A5ED647}" srcOrd="10" destOrd="0" presId="urn:microsoft.com/office/officeart/2005/8/layout/bProcess3"/>
    <dgm:cxn modelId="{50BC3263-4A8D-4D04-931A-E46B48ABBF49}" type="presParOf" srcId="{5D2BDD60-CF21-493E-B63E-E15FB280A797}" destId="{33ECA3DA-A9AE-4E5B-B50F-BE66537C1E28}" srcOrd="11" destOrd="0" presId="urn:microsoft.com/office/officeart/2005/8/layout/bProcess3"/>
    <dgm:cxn modelId="{19AB312A-6436-4586-92CA-21DA646E5B5D}" type="presParOf" srcId="{33ECA3DA-A9AE-4E5B-B50F-BE66537C1E28}" destId="{FBC75F2E-B6D3-4EDF-977E-AFB8A6B797FB}" srcOrd="0" destOrd="0" presId="urn:microsoft.com/office/officeart/2005/8/layout/bProcess3"/>
    <dgm:cxn modelId="{68DBEE5E-7D71-476F-940F-B662781C4B8F}" type="presParOf" srcId="{5D2BDD60-CF21-493E-B63E-E15FB280A797}" destId="{D9362986-4872-44C5-9A9E-9F008C36524B}" srcOrd="12" destOrd="0" presId="urn:microsoft.com/office/officeart/2005/8/layout/bProcess3"/>
    <dgm:cxn modelId="{573615A1-88C7-41E8-B5A4-CC9C16EC2098}" type="presParOf" srcId="{5D2BDD60-CF21-493E-B63E-E15FB280A797}" destId="{E6111D34-FEE8-4B71-A17D-EE0B89205650}" srcOrd="13" destOrd="0" presId="urn:microsoft.com/office/officeart/2005/8/layout/bProcess3"/>
    <dgm:cxn modelId="{C1D68FA6-A29E-444B-A763-B9CD0ECFDA66}" type="presParOf" srcId="{E6111D34-FEE8-4B71-A17D-EE0B89205650}" destId="{1A3BBC88-40C5-470E-8C37-C9D02759A168}" srcOrd="0" destOrd="0" presId="urn:microsoft.com/office/officeart/2005/8/layout/bProcess3"/>
    <dgm:cxn modelId="{5C94BC41-E98C-4193-A4ED-FF032F34C2C5}" type="presParOf" srcId="{5D2BDD60-CF21-493E-B63E-E15FB280A797}" destId="{AA3BFD56-BD6D-4CEF-8226-7FED5E039E4E}" srcOrd="14" destOrd="0" presId="urn:microsoft.com/office/officeart/2005/8/layout/bProcess3"/>
    <dgm:cxn modelId="{1A630AA8-25BC-42B4-B579-A4B04766848D}" type="presParOf" srcId="{5D2BDD60-CF21-493E-B63E-E15FB280A797}" destId="{39995557-7ED7-4235-8F7A-6847E9BAF9FD}" srcOrd="15" destOrd="0" presId="urn:microsoft.com/office/officeart/2005/8/layout/bProcess3"/>
    <dgm:cxn modelId="{A6AFE5EF-E22E-47C7-B3A8-562689B933B9}" type="presParOf" srcId="{39995557-7ED7-4235-8F7A-6847E9BAF9FD}" destId="{78DAA9F6-77BB-453E-BA54-2507CAFDDE46}" srcOrd="0" destOrd="0" presId="urn:microsoft.com/office/officeart/2005/8/layout/bProcess3"/>
    <dgm:cxn modelId="{91ABF39B-67DA-4096-B112-28C64325D4A6}" type="presParOf" srcId="{5D2BDD60-CF21-493E-B63E-E15FB280A797}" destId="{0315737A-3ED6-4D18-A24A-D3680C689A5C}" srcOrd="16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02C34E5-22E5-4030-90D0-0F0604E98651}" type="doc">
      <dgm:prSet loTypeId="urn:microsoft.com/office/officeart/2005/8/layout/default" loCatId="list" qsTypeId="urn:microsoft.com/office/officeart/2005/8/quickstyle/simple3" qsCatId="simple" csTypeId="urn:microsoft.com/office/officeart/2005/8/colors/accent0_1" csCatId="mainScheme" phldr="1"/>
      <dgm:spPr/>
    </dgm:pt>
    <dgm:pt modelId="{C70B35C7-9452-45AF-8A93-AEF99C57F51A}">
      <dgm:prSet phldrT="[Texto]" custT="1"/>
      <dgm:spPr/>
      <dgm:t>
        <a:bodyPr/>
        <a:lstStyle/>
        <a:p>
          <a:pPr algn="ctr"/>
          <a:r>
            <a:rPr lang="pt-BR" sz="1600" b="1" dirty="0">
              <a:latin typeface="+mj-lt"/>
            </a:rPr>
            <a:t>Prestação de contas anual para o TCE de cada contrato:</a:t>
          </a:r>
          <a:r>
            <a:rPr lang="pt-BR" sz="1600" b="0" dirty="0">
              <a:latin typeface="+mj-lt"/>
            </a:rPr>
            <a:t> </a:t>
          </a:r>
          <a:r>
            <a:rPr lang="pt-BR" sz="1600" dirty="0">
              <a:latin typeface="+mj-lt"/>
            </a:rPr>
            <a:t>análise documental e  elaboração de parecer conclusivo</a:t>
          </a:r>
        </a:p>
      </dgm:t>
    </dgm:pt>
    <dgm:pt modelId="{3A3A33AB-D092-4149-AA1E-83BA86E08A4C}" type="parTrans" cxnId="{0F6ECDD2-ED93-49D1-8B20-7779E104A8DC}">
      <dgm:prSet/>
      <dgm:spPr/>
      <dgm:t>
        <a:bodyPr/>
        <a:lstStyle/>
        <a:p>
          <a:pPr algn="ctr"/>
          <a:endParaRPr lang="pt-BR" sz="1600">
            <a:latin typeface="+mj-lt"/>
          </a:endParaRPr>
        </a:p>
      </dgm:t>
    </dgm:pt>
    <dgm:pt modelId="{9EED344C-338A-4EBA-8135-AAA4D7A0FBE5}" type="sibTrans" cxnId="{0F6ECDD2-ED93-49D1-8B20-7779E104A8DC}">
      <dgm:prSet/>
      <dgm:spPr/>
      <dgm:t>
        <a:bodyPr/>
        <a:lstStyle/>
        <a:p>
          <a:pPr algn="ctr"/>
          <a:endParaRPr lang="pt-BR" sz="1600">
            <a:latin typeface="+mj-lt"/>
          </a:endParaRPr>
        </a:p>
      </dgm:t>
    </dgm:pt>
    <dgm:pt modelId="{66691627-8AF3-4E25-89C8-85FBEB2EB253}">
      <dgm:prSet phldrT="[Texto]" custT="1"/>
      <dgm:spPr/>
      <dgm:t>
        <a:bodyPr/>
        <a:lstStyle/>
        <a:p>
          <a:pPr algn="ctr"/>
          <a:r>
            <a:rPr lang="pt-BR" sz="1600" b="1" dirty="0">
              <a:latin typeface="+mj-lt"/>
            </a:rPr>
            <a:t>Prestação de contas anual para o TCE da Coordenadoria de Gestão de Contratos de Serviços de Saúde</a:t>
          </a:r>
        </a:p>
      </dgm:t>
    </dgm:pt>
    <dgm:pt modelId="{004C1C09-C58A-419D-95B4-E196869F7526}" type="parTrans" cxnId="{65B2C388-447A-4615-80D5-44CB615916D6}">
      <dgm:prSet/>
      <dgm:spPr/>
      <dgm:t>
        <a:bodyPr/>
        <a:lstStyle/>
        <a:p>
          <a:pPr algn="ctr"/>
          <a:endParaRPr lang="pt-BR" sz="1600">
            <a:latin typeface="+mj-lt"/>
          </a:endParaRPr>
        </a:p>
      </dgm:t>
    </dgm:pt>
    <dgm:pt modelId="{7D1C4FD6-4762-428A-859D-72D963E2D129}" type="sibTrans" cxnId="{65B2C388-447A-4615-80D5-44CB615916D6}">
      <dgm:prSet/>
      <dgm:spPr/>
      <dgm:t>
        <a:bodyPr/>
        <a:lstStyle/>
        <a:p>
          <a:pPr algn="ctr"/>
          <a:endParaRPr lang="pt-BR" sz="1600">
            <a:latin typeface="+mj-lt"/>
          </a:endParaRPr>
        </a:p>
      </dgm:t>
    </dgm:pt>
    <dgm:pt modelId="{9DA7DE4B-C9B7-49A7-AA63-F6C4DDD22FB9}">
      <dgm:prSet phldrT="[Texto]" custT="1"/>
      <dgm:spPr/>
      <dgm:t>
        <a:bodyPr/>
        <a:lstStyle/>
        <a:p>
          <a:pPr algn="ctr"/>
          <a:r>
            <a:rPr lang="pt-BR" sz="1600" b="1" dirty="0">
              <a:latin typeface="+mj-lt"/>
            </a:rPr>
            <a:t>Esclarecimentos  e justificativas</a:t>
          </a:r>
          <a:r>
            <a:rPr lang="pt-BR" sz="1600" dirty="0">
              <a:latin typeface="+mj-lt"/>
            </a:rPr>
            <a:t> dos apontamentos oriundos das análises sistemáticas realizadas em cada contrato pelo </a:t>
          </a:r>
          <a:r>
            <a:rPr lang="pt-BR" sz="1600" b="1" dirty="0">
              <a:latin typeface="+mj-lt"/>
            </a:rPr>
            <a:t>TCE</a:t>
          </a:r>
        </a:p>
      </dgm:t>
    </dgm:pt>
    <dgm:pt modelId="{716C4CE2-3D80-4EB6-B6CB-5CF8FDC64EFD}" type="parTrans" cxnId="{103F883F-5E87-413E-8D30-F52AE61C681A}">
      <dgm:prSet/>
      <dgm:spPr/>
      <dgm:t>
        <a:bodyPr/>
        <a:lstStyle/>
        <a:p>
          <a:pPr algn="ctr"/>
          <a:endParaRPr lang="pt-BR" sz="1600">
            <a:latin typeface="+mj-lt"/>
          </a:endParaRPr>
        </a:p>
      </dgm:t>
    </dgm:pt>
    <dgm:pt modelId="{7551283C-F6A6-469C-8EC6-11418F698249}" type="sibTrans" cxnId="{103F883F-5E87-413E-8D30-F52AE61C681A}">
      <dgm:prSet/>
      <dgm:spPr/>
      <dgm:t>
        <a:bodyPr/>
        <a:lstStyle/>
        <a:p>
          <a:pPr algn="ctr"/>
          <a:endParaRPr lang="pt-BR" sz="1600">
            <a:latin typeface="+mj-lt"/>
          </a:endParaRPr>
        </a:p>
      </dgm:t>
    </dgm:pt>
    <dgm:pt modelId="{822F4604-9810-44B3-9A9D-8D7DFBE84DCE}">
      <dgm:prSet phldrT="[Texto]" custT="1"/>
      <dgm:spPr/>
      <dgm:t>
        <a:bodyPr/>
        <a:lstStyle/>
        <a:p>
          <a:pPr algn="ctr"/>
          <a:r>
            <a:rPr lang="pt-BR" sz="1600" b="1" dirty="0">
              <a:latin typeface="+mj-lt"/>
            </a:rPr>
            <a:t>Outros órgãos fiscalizadores:</a:t>
          </a:r>
          <a:r>
            <a:rPr lang="pt-BR" sz="1600" b="0" dirty="0">
              <a:latin typeface="+mj-lt"/>
            </a:rPr>
            <a:t> DENASUS e Ministério Público</a:t>
          </a:r>
        </a:p>
      </dgm:t>
    </dgm:pt>
    <dgm:pt modelId="{88AC2E6E-230C-46AB-A730-7D6E47AD2DDC}" type="parTrans" cxnId="{418AC6AA-B6E5-4A4B-A530-C2B720B90187}">
      <dgm:prSet/>
      <dgm:spPr/>
      <dgm:t>
        <a:bodyPr/>
        <a:lstStyle/>
        <a:p>
          <a:pPr algn="ctr"/>
          <a:endParaRPr lang="pt-BR" sz="1600">
            <a:latin typeface="+mj-lt"/>
          </a:endParaRPr>
        </a:p>
      </dgm:t>
    </dgm:pt>
    <dgm:pt modelId="{7F46520F-8158-48D4-B434-2C94E3DEF948}" type="sibTrans" cxnId="{418AC6AA-B6E5-4A4B-A530-C2B720B90187}">
      <dgm:prSet/>
      <dgm:spPr/>
      <dgm:t>
        <a:bodyPr/>
        <a:lstStyle/>
        <a:p>
          <a:pPr algn="ctr"/>
          <a:endParaRPr lang="pt-BR" sz="1600">
            <a:latin typeface="+mj-lt"/>
          </a:endParaRPr>
        </a:p>
      </dgm:t>
    </dgm:pt>
    <dgm:pt modelId="{C3EBCF1C-2E71-4C29-B7CE-B02F14CA76C5}">
      <dgm:prSet phldrT="[Texto]" custT="1"/>
      <dgm:spPr/>
      <dgm:t>
        <a:bodyPr/>
        <a:lstStyle/>
        <a:p>
          <a:pPr algn="ctr"/>
          <a:r>
            <a:rPr lang="pt-BR" sz="1600" dirty="0">
              <a:latin typeface="+mj-lt"/>
            </a:rPr>
            <a:t>Relatório produção físico-financeiro quadrimestral (ALESP)</a:t>
          </a:r>
        </a:p>
      </dgm:t>
    </dgm:pt>
    <dgm:pt modelId="{10854246-A1D6-4EA4-BEA4-BF012EE1377A}" type="parTrans" cxnId="{EE25F809-3D97-4084-A1E5-C2FED2BF68A2}">
      <dgm:prSet/>
      <dgm:spPr/>
      <dgm:t>
        <a:bodyPr/>
        <a:lstStyle/>
        <a:p>
          <a:pPr algn="ctr"/>
          <a:endParaRPr lang="pt-BR" sz="1600">
            <a:latin typeface="+mj-lt"/>
          </a:endParaRPr>
        </a:p>
      </dgm:t>
    </dgm:pt>
    <dgm:pt modelId="{B041C7CE-09FF-442C-8E3C-8FE7F6619A09}" type="sibTrans" cxnId="{EE25F809-3D97-4084-A1E5-C2FED2BF68A2}">
      <dgm:prSet/>
      <dgm:spPr/>
      <dgm:t>
        <a:bodyPr/>
        <a:lstStyle/>
        <a:p>
          <a:pPr algn="ctr"/>
          <a:endParaRPr lang="pt-BR" sz="1600">
            <a:latin typeface="+mj-lt"/>
          </a:endParaRPr>
        </a:p>
      </dgm:t>
    </dgm:pt>
    <dgm:pt modelId="{37DD8690-6EFF-4FA0-BCF5-17FBCE4CCDC3}">
      <dgm:prSet phldrT="[Texto]" custT="1"/>
      <dgm:spPr/>
      <dgm:t>
        <a:bodyPr/>
        <a:lstStyle/>
        <a:p>
          <a:pPr algn="ctr"/>
          <a:r>
            <a:rPr lang="pt-BR" sz="1600" b="1" dirty="0">
              <a:latin typeface="+mj-lt"/>
            </a:rPr>
            <a:t>Esclarecimentos e justificativas</a:t>
          </a:r>
          <a:r>
            <a:rPr lang="pt-BR" sz="1600" dirty="0">
              <a:latin typeface="+mj-lt"/>
            </a:rPr>
            <a:t> dos apontamentos oriundos do relatório de avaliação de </a:t>
          </a:r>
          <a:r>
            <a:rPr lang="pt-BR" sz="1600" dirty="0" err="1">
              <a:latin typeface="+mj-lt"/>
            </a:rPr>
            <a:t>contratualização</a:t>
          </a:r>
          <a:r>
            <a:rPr lang="pt-BR" sz="1600" dirty="0">
              <a:latin typeface="+mj-lt"/>
            </a:rPr>
            <a:t> realizado pela </a:t>
          </a:r>
          <a:r>
            <a:rPr lang="pt-BR" sz="1600" b="1" dirty="0">
              <a:latin typeface="+mj-lt"/>
            </a:rPr>
            <a:t>Secretaria da Fazenda do Estado</a:t>
          </a:r>
          <a:endParaRPr lang="pt-BR" sz="1600" dirty="0">
            <a:latin typeface="+mj-lt"/>
          </a:endParaRPr>
        </a:p>
      </dgm:t>
    </dgm:pt>
    <dgm:pt modelId="{E6D9F86F-3D3C-409C-B030-875C5E16782F}" type="parTrans" cxnId="{C4534970-4A16-45CC-AD33-4549D302AC4E}">
      <dgm:prSet/>
      <dgm:spPr/>
      <dgm:t>
        <a:bodyPr/>
        <a:lstStyle/>
        <a:p>
          <a:pPr algn="ctr"/>
          <a:endParaRPr lang="pt-BR" sz="1600">
            <a:latin typeface="+mj-lt"/>
          </a:endParaRPr>
        </a:p>
      </dgm:t>
    </dgm:pt>
    <dgm:pt modelId="{7C1442D0-B159-46D5-BCB4-D47A008C4575}" type="sibTrans" cxnId="{C4534970-4A16-45CC-AD33-4549D302AC4E}">
      <dgm:prSet/>
      <dgm:spPr/>
      <dgm:t>
        <a:bodyPr/>
        <a:lstStyle/>
        <a:p>
          <a:pPr algn="ctr"/>
          <a:endParaRPr lang="pt-BR" sz="1600">
            <a:latin typeface="+mj-lt"/>
          </a:endParaRPr>
        </a:p>
      </dgm:t>
    </dgm:pt>
    <dgm:pt modelId="{0540EC24-ACA5-4BB8-A481-4C728A1141A7}" type="pres">
      <dgm:prSet presAssocID="{302C34E5-22E5-4030-90D0-0F0604E98651}" presName="diagram" presStyleCnt="0">
        <dgm:presLayoutVars>
          <dgm:dir/>
          <dgm:resizeHandles val="exact"/>
        </dgm:presLayoutVars>
      </dgm:prSet>
      <dgm:spPr/>
    </dgm:pt>
    <dgm:pt modelId="{DF152DDE-8407-4F99-89D8-91E061A26250}" type="pres">
      <dgm:prSet presAssocID="{C70B35C7-9452-45AF-8A93-AEF99C57F51A}" presName="node" presStyleLbl="node1" presStyleIdx="0" presStyleCnt="6" custScaleY="135855">
        <dgm:presLayoutVars>
          <dgm:bulletEnabled val="1"/>
        </dgm:presLayoutVars>
      </dgm:prSet>
      <dgm:spPr/>
    </dgm:pt>
    <dgm:pt modelId="{14221C4C-501C-43D5-8A6B-ADC7A2466B36}" type="pres">
      <dgm:prSet presAssocID="{9EED344C-338A-4EBA-8135-AAA4D7A0FBE5}" presName="sibTrans" presStyleCnt="0"/>
      <dgm:spPr/>
    </dgm:pt>
    <dgm:pt modelId="{74635437-C507-4CA9-A7E1-7CB45F0F3AD0}" type="pres">
      <dgm:prSet presAssocID="{66691627-8AF3-4E25-89C8-85FBEB2EB253}" presName="node" presStyleLbl="node1" presStyleIdx="1" presStyleCnt="6" custScaleY="135855">
        <dgm:presLayoutVars>
          <dgm:bulletEnabled val="1"/>
        </dgm:presLayoutVars>
      </dgm:prSet>
      <dgm:spPr/>
    </dgm:pt>
    <dgm:pt modelId="{D41C5BF9-7377-4890-B89D-FE1230250DC1}" type="pres">
      <dgm:prSet presAssocID="{7D1C4FD6-4762-428A-859D-72D963E2D129}" presName="sibTrans" presStyleCnt="0"/>
      <dgm:spPr/>
    </dgm:pt>
    <dgm:pt modelId="{043CBAC8-8000-4738-80CF-C726BD48EA78}" type="pres">
      <dgm:prSet presAssocID="{9DA7DE4B-C9B7-49A7-AA63-F6C4DDD22FB9}" presName="node" presStyleLbl="node1" presStyleIdx="2" presStyleCnt="6" custScaleY="135855">
        <dgm:presLayoutVars>
          <dgm:bulletEnabled val="1"/>
        </dgm:presLayoutVars>
      </dgm:prSet>
      <dgm:spPr/>
    </dgm:pt>
    <dgm:pt modelId="{DC51ADE7-24C7-4021-A7AC-7E4A6CB25194}" type="pres">
      <dgm:prSet presAssocID="{7551283C-F6A6-469C-8EC6-11418F698249}" presName="sibTrans" presStyleCnt="0"/>
      <dgm:spPr/>
    </dgm:pt>
    <dgm:pt modelId="{969A8889-6360-4EEB-820A-E8FB214B8670}" type="pres">
      <dgm:prSet presAssocID="{822F4604-9810-44B3-9A9D-8D7DFBE84DCE}" presName="node" presStyleLbl="node1" presStyleIdx="3" presStyleCnt="6" custScaleY="135855">
        <dgm:presLayoutVars>
          <dgm:bulletEnabled val="1"/>
        </dgm:presLayoutVars>
      </dgm:prSet>
      <dgm:spPr/>
    </dgm:pt>
    <dgm:pt modelId="{5BBC55F4-2153-4894-A72B-C27B78202CF1}" type="pres">
      <dgm:prSet presAssocID="{7F46520F-8158-48D4-B434-2C94E3DEF948}" presName="sibTrans" presStyleCnt="0"/>
      <dgm:spPr/>
    </dgm:pt>
    <dgm:pt modelId="{D4F23BA3-A651-4DA9-AD14-94475EEF9AB7}" type="pres">
      <dgm:prSet presAssocID="{C3EBCF1C-2E71-4C29-B7CE-B02F14CA76C5}" presName="node" presStyleLbl="node1" presStyleIdx="4" presStyleCnt="6" custScaleY="135855">
        <dgm:presLayoutVars>
          <dgm:bulletEnabled val="1"/>
        </dgm:presLayoutVars>
      </dgm:prSet>
      <dgm:spPr/>
    </dgm:pt>
    <dgm:pt modelId="{C3B960E8-AA49-418C-A925-23AB71523775}" type="pres">
      <dgm:prSet presAssocID="{B041C7CE-09FF-442C-8E3C-8FE7F6619A09}" presName="sibTrans" presStyleCnt="0"/>
      <dgm:spPr/>
    </dgm:pt>
    <dgm:pt modelId="{711C74F4-6187-4CCC-95FC-C319283CCD71}" type="pres">
      <dgm:prSet presAssocID="{37DD8690-6EFF-4FA0-BCF5-17FBCE4CCDC3}" presName="node" presStyleLbl="node1" presStyleIdx="5" presStyleCnt="6" custScaleY="135855">
        <dgm:presLayoutVars>
          <dgm:bulletEnabled val="1"/>
        </dgm:presLayoutVars>
      </dgm:prSet>
      <dgm:spPr/>
    </dgm:pt>
  </dgm:ptLst>
  <dgm:cxnLst>
    <dgm:cxn modelId="{EE25F809-3D97-4084-A1E5-C2FED2BF68A2}" srcId="{302C34E5-22E5-4030-90D0-0F0604E98651}" destId="{C3EBCF1C-2E71-4C29-B7CE-B02F14CA76C5}" srcOrd="4" destOrd="0" parTransId="{10854246-A1D6-4EA4-BEA4-BF012EE1377A}" sibTransId="{B041C7CE-09FF-442C-8E3C-8FE7F6619A09}"/>
    <dgm:cxn modelId="{CA065416-EC86-4356-8E58-9AC51C447EA5}" type="presOf" srcId="{822F4604-9810-44B3-9A9D-8D7DFBE84DCE}" destId="{969A8889-6360-4EEB-820A-E8FB214B8670}" srcOrd="0" destOrd="0" presId="urn:microsoft.com/office/officeart/2005/8/layout/default"/>
    <dgm:cxn modelId="{103F883F-5E87-413E-8D30-F52AE61C681A}" srcId="{302C34E5-22E5-4030-90D0-0F0604E98651}" destId="{9DA7DE4B-C9B7-49A7-AA63-F6C4DDD22FB9}" srcOrd="2" destOrd="0" parTransId="{716C4CE2-3D80-4EB6-B6CB-5CF8FDC64EFD}" sibTransId="{7551283C-F6A6-469C-8EC6-11418F698249}"/>
    <dgm:cxn modelId="{C48B9954-E668-458E-BFDC-3FAD9EBF2AFE}" type="presOf" srcId="{9DA7DE4B-C9B7-49A7-AA63-F6C4DDD22FB9}" destId="{043CBAC8-8000-4738-80CF-C726BD48EA78}" srcOrd="0" destOrd="0" presId="urn:microsoft.com/office/officeart/2005/8/layout/default"/>
    <dgm:cxn modelId="{01B10355-8EDD-4641-9C47-B2877A03712D}" type="presOf" srcId="{C3EBCF1C-2E71-4C29-B7CE-B02F14CA76C5}" destId="{D4F23BA3-A651-4DA9-AD14-94475EEF9AB7}" srcOrd="0" destOrd="0" presId="urn:microsoft.com/office/officeart/2005/8/layout/default"/>
    <dgm:cxn modelId="{76BC5A55-1C6F-4A44-BA45-FED980F53694}" type="presOf" srcId="{302C34E5-22E5-4030-90D0-0F0604E98651}" destId="{0540EC24-ACA5-4BB8-A481-4C728A1141A7}" srcOrd="0" destOrd="0" presId="urn:microsoft.com/office/officeart/2005/8/layout/default"/>
    <dgm:cxn modelId="{C4534970-4A16-45CC-AD33-4549D302AC4E}" srcId="{302C34E5-22E5-4030-90D0-0F0604E98651}" destId="{37DD8690-6EFF-4FA0-BCF5-17FBCE4CCDC3}" srcOrd="5" destOrd="0" parTransId="{E6D9F86F-3D3C-409C-B030-875C5E16782F}" sibTransId="{7C1442D0-B159-46D5-BCB4-D47A008C4575}"/>
    <dgm:cxn modelId="{65B2C388-447A-4615-80D5-44CB615916D6}" srcId="{302C34E5-22E5-4030-90D0-0F0604E98651}" destId="{66691627-8AF3-4E25-89C8-85FBEB2EB253}" srcOrd="1" destOrd="0" parTransId="{004C1C09-C58A-419D-95B4-E196869F7526}" sibTransId="{7D1C4FD6-4762-428A-859D-72D963E2D129}"/>
    <dgm:cxn modelId="{EA1534A6-1D77-409C-8B47-580C9417ED58}" type="presOf" srcId="{37DD8690-6EFF-4FA0-BCF5-17FBCE4CCDC3}" destId="{711C74F4-6187-4CCC-95FC-C319283CCD71}" srcOrd="0" destOrd="0" presId="urn:microsoft.com/office/officeart/2005/8/layout/default"/>
    <dgm:cxn modelId="{418AC6AA-B6E5-4A4B-A530-C2B720B90187}" srcId="{302C34E5-22E5-4030-90D0-0F0604E98651}" destId="{822F4604-9810-44B3-9A9D-8D7DFBE84DCE}" srcOrd="3" destOrd="0" parTransId="{88AC2E6E-230C-46AB-A730-7D6E47AD2DDC}" sibTransId="{7F46520F-8158-48D4-B434-2C94E3DEF948}"/>
    <dgm:cxn modelId="{F79B8BC0-86CF-450A-A881-7F48B1B2FBA7}" type="presOf" srcId="{66691627-8AF3-4E25-89C8-85FBEB2EB253}" destId="{74635437-C507-4CA9-A7E1-7CB45F0F3AD0}" srcOrd="0" destOrd="0" presId="urn:microsoft.com/office/officeart/2005/8/layout/default"/>
    <dgm:cxn modelId="{0F6ECDD2-ED93-49D1-8B20-7779E104A8DC}" srcId="{302C34E5-22E5-4030-90D0-0F0604E98651}" destId="{C70B35C7-9452-45AF-8A93-AEF99C57F51A}" srcOrd="0" destOrd="0" parTransId="{3A3A33AB-D092-4149-AA1E-83BA86E08A4C}" sibTransId="{9EED344C-338A-4EBA-8135-AAA4D7A0FBE5}"/>
    <dgm:cxn modelId="{8BA1DEF9-779B-4F4E-A189-C1AE5948D67D}" type="presOf" srcId="{C70B35C7-9452-45AF-8A93-AEF99C57F51A}" destId="{DF152DDE-8407-4F99-89D8-91E061A26250}" srcOrd="0" destOrd="0" presId="urn:microsoft.com/office/officeart/2005/8/layout/default"/>
    <dgm:cxn modelId="{72316E95-82D3-4EE4-B35A-EB0FDD1DE7C6}" type="presParOf" srcId="{0540EC24-ACA5-4BB8-A481-4C728A1141A7}" destId="{DF152DDE-8407-4F99-89D8-91E061A26250}" srcOrd="0" destOrd="0" presId="urn:microsoft.com/office/officeart/2005/8/layout/default"/>
    <dgm:cxn modelId="{7A8E8E68-F4BA-4495-B223-D61A14036FC6}" type="presParOf" srcId="{0540EC24-ACA5-4BB8-A481-4C728A1141A7}" destId="{14221C4C-501C-43D5-8A6B-ADC7A2466B36}" srcOrd="1" destOrd="0" presId="urn:microsoft.com/office/officeart/2005/8/layout/default"/>
    <dgm:cxn modelId="{52ACDBC4-1594-418C-BE58-F80693F535A1}" type="presParOf" srcId="{0540EC24-ACA5-4BB8-A481-4C728A1141A7}" destId="{74635437-C507-4CA9-A7E1-7CB45F0F3AD0}" srcOrd="2" destOrd="0" presId="urn:microsoft.com/office/officeart/2005/8/layout/default"/>
    <dgm:cxn modelId="{1A993C9D-0D5C-4F96-B2EC-8D2EB20E9ED2}" type="presParOf" srcId="{0540EC24-ACA5-4BB8-A481-4C728A1141A7}" destId="{D41C5BF9-7377-4890-B89D-FE1230250DC1}" srcOrd="3" destOrd="0" presId="urn:microsoft.com/office/officeart/2005/8/layout/default"/>
    <dgm:cxn modelId="{1506BD30-A2F3-4533-B389-06D006CC280C}" type="presParOf" srcId="{0540EC24-ACA5-4BB8-A481-4C728A1141A7}" destId="{043CBAC8-8000-4738-80CF-C726BD48EA78}" srcOrd="4" destOrd="0" presId="urn:microsoft.com/office/officeart/2005/8/layout/default"/>
    <dgm:cxn modelId="{FBA27861-58F2-4F13-974B-C5195FF8C20D}" type="presParOf" srcId="{0540EC24-ACA5-4BB8-A481-4C728A1141A7}" destId="{DC51ADE7-24C7-4021-A7AC-7E4A6CB25194}" srcOrd="5" destOrd="0" presId="urn:microsoft.com/office/officeart/2005/8/layout/default"/>
    <dgm:cxn modelId="{149640AB-E89C-4AD8-86AC-D5E46C3A8572}" type="presParOf" srcId="{0540EC24-ACA5-4BB8-A481-4C728A1141A7}" destId="{969A8889-6360-4EEB-820A-E8FB214B8670}" srcOrd="6" destOrd="0" presId="urn:microsoft.com/office/officeart/2005/8/layout/default"/>
    <dgm:cxn modelId="{5C5D245C-60DB-4186-A624-EA5BAC8AA73A}" type="presParOf" srcId="{0540EC24-ACA5-4BB8-A481-4C728A1141A7}" destId="{5BBC55F4-2153-4894-A72B-C27B78202CF1}" srcOrd="7" destOrd="0" presId="urn:microsoft.com/office/officeart/2005/8/layout/default"/>
    <dgm:cxn modelId="{D09FE1BE-CAEE-4F3F-9836-FCC5631534DD}" type="presParOf" srcId="{0540EC24-ACA5-4BB8-A481-4C728A1141A7}" destId="{D4F23BA3-A651-4DA9-AD14-94475EEF9AB7}" srcOrd="8" destOrd="0" presId="urn:microsoft.com/office/officeart/2005/8/layout/default"/>
    <dgm:cxn modelId="{262C424F-6277-4B38-98B9-1334B90AEB46}" type="presParOf" srcId="{0540EC24-ACA5-4BB8-A481-4C728A1141A7}" destId="{C3B960E8-AA49-418C-A925-23AB71523775}" srcOrd="9" destOrd="0" presId="urn:microsoft.com/office/officeart/2005/8/layout/default"/>
    <dgm:cxn modelId="{8CC8061A-1412-4E9F-BEC3-37D7945E3386}" type="presParOf" srcId="{0540EC24-ACA5-4BB8-A481-4C728A1141A7}" destId="{711C74F4-6187-4CCC-95FC-C319283CCD71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DEAC72-D752-9F4C-BFDA-8AB036AE5995}">
      <dsp:nvSpPr>
        <dsp:cNvPr id="0" name=""/>
        <dsp:cNvSpPr/>
      </dsp:nvSpPr>
      <dsp:spPr>
        <a:xfrm>
          <a:off x="3813201" y="2297256"/>
          <a:ext cx="2807757" cy="2807757"/>
        </a:xfrm>
        <a:prstGeom prst="gear9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/>
            <a:t>1</a:t>
          </a:r>
        </a:p>
      </dsp:txBody>
      <dsp:txXfrm>
        <a:off x="4377685" y="2954960"/>
        <a:ext cx="1678789" cy="1443245"/>
      </dsp:txXfrm>
    </dsp:sp>
    <dsp:sp modelId="{2A126B0A-81A3-984A-AB63-A11BCA42F881}">
      <dsp:nvSpPr>
        <dsp:cNvPr id="0" name=""/>
        <dsp:cNvSpPr/>
      </dsp:nvSpPr>
      <dsp:spPr>
        <a:xfrm>
          <a:off x="3455850" y="4032961"/>
          <a:ext cx="1786754" cy="1072052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500" kern="1200" dirty="0"/>
            <a:t>Acompanhamento da execução dos contratos</a:t>
          </a:r>
        </a:p>
      </dsp:txBody>
      <dsp:txXfrm>
        <a:off x="3487249" y="4064360"/>
        <a:ext cx="1723956" cy="1009254"/>
      </dsp:txXfrm>
    </dsp:sp>
    <dsp:sp modelId="{FEE8D060-79E8-8043-929E-12024B79EBE5}">
      <dsp:nvSpPr>
        <dsp:cNvPr id="0" name=""/>
        <dsp:cNvSpPr/>
      </dsp:nvSpPr>
      <dsp:spPr>
        <a:xfrm>
          <a:off x="2179596" y="1633604"/>
          <a:ext cx="2042005" cy="2042005"/>
        </a:xfrm>
        <a:prstGeom prst="gear6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/>
            <a:t>2</a:t>
          </a:r>
        </a:p>
      </dsp:txBody>
      <dsp:txXfrm>
        <a:off x="2693677" y="2150792"/>
        <a:ext cx="1013843" cy="1007629"/>
      </dsp:txXfrm>
    </dsp:sp>
    <dsp:sp modelId="{18A989ED-C6B2-3649-9100-95726ADD2B59}">
      <dsp:nvSpPr>
        <dsp:cNvPr id="0" name=""/>
        <dsp:cNvSpPr/>
      </dsp:nvSpPr>
      <dsp:spPr>
        <a:xfrm>
          <a:off x="1515944" y="2960908"/>
          <a:ext cx="1786754" cy="1072052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pt-BR" sz="1500" kern="1200" dirty="0"/>
            <a:t>Chamamentos públicos</a:t>
          </a:r>
        </a:p>
      </dsp:txBody>
      <dsp:txXfrm>
        <a:off x="1547343" y="2992307"/>
        <a:ext cx="1723956" cy="1009254"/>
      </dsp:txXfrm>
    </dsp:sp>
    <dsp:sp modelId="{8C697E81-CB94-1647-8CC6-F6C1483C9765}">
      <dsp:nvSpPr>
        <dsp:cNvPr id="0" name=""/>
        <dsp:cNvSpPr/>
      </dsp:nvSpPr>
      <dsp:spPr>
        <a:xfrm rot="20700000">
          <a:off x="3323328" y="224829"/>
          <a:ext cx="2000748" cy="2000748"/>
        </a:xfrm>
        <a:prstGeom prst="gear6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/>
            <a:t>3</a:t>
          </a:r>
        </a:p>
      </dsp:txBody>
      <dsp:txXfrm rot="-20700000">
        <a:off x="3762151" y="663651"/>
        <a:ext cx="1123103" cy="1123103"/>
      </dsp:txXfrm>
    </dsp:sp>
    <dsp:sp modelId="{61E04D59-54E9-0148-8B09-DF4B230DE7FB}">
      <dsp:nvSpPr>
        <dsp:cNvPr id="0" name=""/>
        <dsp:cNvSpPr/>
      </dsp:nvSpPr>
      <dsp:spPr>
        <a:xfrm>
          <a:off x="4834204" y="663651"/>
          <a:ext cx="1786754" cy="1072052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500" kern="1200" dirty="0"/>
            <a:t>Prestação de contas e cumprimento de exigências legais</a:t>
          </a:r>
        </a:p>
      </dsp:txBody>
      <dsp:txXfrm>
        <a:off x="4865603" y="695050"/>
        <a:ext cx="1723956" cy="1009254"/>
      </dsp:txXfrm>
    </dsp:sp>
    <dsp:sp modelId="{5D27A705-93AC-BB4B-B816-8E9BD9D5A20D}">
      <dsp:nvSpPr>
        <dsp:cNvPr id="0" name=""/>
        <dsp:cNvSpPr/>
      </dsp:nvSpPr>
      <dsp:spPr>
        <a:xfrm>
          <a:off x="3607430" y="1867786"/>
          <a:ext cx="3593929" cy="3593929"/>
        </a:xfrm>
        <a:prstGeom prst="circularArrow">
          <a:avLst>
            <a:gd name="adj1" fmla="val 4688"/>
            <a:gd name="adj2" fmla="val 299029"/>
            <a:gd name="adj3" fmla="val 2534330"/>
            <a:gd name="adj4" fmla="val 15822688"/>
            <a:gd name="adj5" fmla="val 5469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32E382A-BA08-8444-8547-92804B5FFC65}">
      <dsp:nvSpPr>
        <dsp:cNvPr id="0" name=""/>
        <dsp:cNvSpPr/>
      </dsp:nvSpPr>
      <dsp:spPr>
        <a:xfrm>
          <a:off x="1817961" y="1177877"/>
          <a:ext cx="2611214" cy="2611214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B6A5D30-D253-5540-8E1F-57DE75863E4A}">
      <dsp:nvSpPr>
        <dsp:cNvPr id="0" name=""/>
        <dsp:cNvSpPr/>
      </dsp:nvSpPr>
      <dsp:spPr>
        <a:xfrm>
          <a:off x="2860534" y="-217318"/>
          <a:ext cx="2815415" cy="2815415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C8B326-6936-4CE9-9349-0815F0A1E068}">
      <dsp:nvSpPr>
        <dsp:cNvPr id="0" name=""/>
        <dsp:cNvSpPr/>
      </dsp:nvSpPr>
      <dsp:spPr>
        <a:xfrm>
          <a:off x="1845316" y="585474"/>
          <a:ext cx="39311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93111" y="45720"/>
              </a:lnTo>
            </a:path>
          </a:pathLst>
        </a:custGeom>
        <a:noFill/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600" b="1" kern="1200" dirty="0">
            <a:latin typeface="+mn-lt"/>
          </a:endParaRPr>
        </a:p>
      </dsp:txBody>
      <dsp:txXfrm>
        <a:off x="2031279" y="629076"/>
        <a:ext cx="21185" cy="4237"/>
      </dsp:txXfrm>
    </dsp:sp>
    <dsp:sp modelId="{8EDAEAE1-59FD-4CA9-9D8C-9AC303B5B479}">
      <dsp:nvSpPr>
        <dsp:cNvPr id="0" name=""/>
        <dsp:cNvSpPr/>
      </dsp:nvSpPr>
      <dsp:spPr>
        <a:xfrm>
          <a:off x="4893" y="78528"/>
          <a:ext cx="1842222" cy="11053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>
              <a:latin typeface="+mn-lt"/>
            </a:rPr>
            <a:t>Convocação pública com base em projeto assistencial elaborado pelo DRS</a:t>
          </a:r>
        </a:p>
      </dsp:txBody>
      <dsp:txXfrm>
        <a:off x="4893" y="78528"/>
        <a:ext cx="1842222" cy="1105333"/>
      </dsp:txXfrm>
    </dsp:sp>
    <dsp:sp modelId="{BCA5125A-B461-4913-BB81-B44E4BC849CE}">
      <dsp:nvSpPr>
        <dsp:cNvPr id="0" name=""/>
        <dsp:cNvSpPr/>
      </dsp:nvSpPr>
      <dsp:spPr>
        <a:xfrm>
          <a:off x="4111250" y="585474"/>
          <a:ext cx="39311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93111" y="45720"/>
              </a:lnTo>
            </a:path>
          </a:pathLst>
        </a:custGeom>
        <a:noFill/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600" b="1" kern="1200" dirty="0">
            <a:latin typeface="+mn-lt"/>
          </a:endParaRPr>
        </a:p>
      </dsp:txBody>
      <dsp:txXfrm>
        <a:off x="4297213" y="629076"/>
        <a:ext cx="21185" cy="4237"/>
      </dsp:txXfrm>
    </dsp:sp>
    <dsp:sp modelId="{4DDCF7AB-195C-4EBA-9BF6-A7D4882EB178}">
      <dsp:nvSpPr>
        <dsp:cNvPr id="0" name=""/>
        <dsp:cNvSpPr/>
      </dsp:nvSpPr>
      <dsp:spPr>
        <a:xfrm>
          <a:off x="2270828" y="78528"/>
          <a:ext cx="1842222" cy="11053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>
              <a:latin typeface="+mn-lt"/>
            </a:rPr>
            <a:t>Manifestação de interesse das OSS e entrega do Projeto Assistencial da SES</a:t>
          </a:r>
        </a:p>
      </dsp:txBody>
      <dsp:txXfrm>
        <a:off x="2270828" y="78528"/>
        <a:ext cx="1842222" cy="1105333"/>
      </dsp:txXfrm>
    </dsp:sp>
    <dsp:sp modelId="{E0027568-4176-4A09-9AB6-0B84DEDF2AF2}">
      <dsp:nvSpPr>
        <dsp:cNvPr id="0" name=""/>
        <dsp:cNvSpPr/>
      </dsp:nvSpPr>
      <dsp:spPr>
        <a:xfrm>
          <a:off x="926005" y="1182061"/>
          <a:ext cx="4531868" cy="393111"/>
        </a:xfrm>
        <a:custGeom>
          <a:avLst/>
          <a:gdLst/>
          <a:ahLst/>
          <a:cxnLst/>
          <a:rect l="0" t="0" r="0" b="0"/>
          <a:pathLst>
            <a:path>
              <a:moveTo>
                <a:pt x="4531868" y="0"/>
              </a:moveTo>
              <a:lnTo>
                <a:pt x="4531868" y="213655"/>
              </a:lnTo>
              <a:lnTo>
                <a:pt x="0" y="213655"/>
              </a:lnTo>
              <a:lnTo>
                <a:pt x="0" y="393111"/>
              </a:lnTo>
            </a:path>
          </a:pathLst>
        </a:custGeom>
        <a:noFill/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600" b="1" kern="1200" dirty="0">
            <a:latin typeface="+mn-lt"/>
          </a:endParaRPr>
        </a:p>
      </dsp:txBody>
      <dsp:txXfrm>
        <a:off x="3078148" y="1376498"/>
        <a:ext cx="227581" cy="4237"/>
      </dsp:txXfrm>
    </dsp:sp>
    <dsp:sp modelId="{B6C12EB1-0C4E-48E1-9900-39E02B286D71}">
      <dsp:nvSpPr>
        <dsp:cNvPr id="0" name=""/>
        <dsp:cNvSpPr/>
      </dsp:nvSpPr>
      <dsp:spPr>
        <a:xfrm>
          <a:off x="4536762" y="78528"/>
          <a:ext cx="1842222" cy="11053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>
              <a:latin typeface="+mn-lt"/>
            </a:rPr>
            <a:t>Entrega pelas OSS interessadas de Plano Operacional e documentação obrigatória</a:t>
          </a:r>
        </a:p>
      </dsp:txBody>
      <dsp:txXfrm>
        <a:off x="4536762" y="78528"/>
        <a:ext cx="1842222" cy="1105333"/>
      </dsp:txXfrm>
    </dsp:sp>
    <dsp:sp modelId="{9F39DF5A-F9C0-499C-AFA0-B5FDB60020C2}">
      <dsp:nvSpPr>
        <dsp:cNvPr id="0" name=""/>
        <dsp:cNvSpPr/>
      </dsp:nvSpPr>
      <dsp:spPr>
        <a:xfrm>
          <a:off x="1845316" y="2114520"/>
          <a:ext cx="39311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93111" y="45720"/>
              </a:lnTo>
            </a:path>
          </a:pathLst>
        </a:custGeom>
        <a:noFill/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600" b="1" kern="1200" dirty="0">
            <a:latin typeface="+mn-lt"/>
          </a:endParaRPr>
        </a:p>
      </dsp:txBody>
      <dsp:txXfrm>
        <a:off x="2031279" y="2158121"/>
        <a:ext cx="21185" cy="4237"/>
      </dsp:txXfrm>
    </dsp:sp>
    <dsp:sp modelId="{0B221914-2983-4D7F-A288-3AD0465D36C8}">
      <dsp:nvSpPr>
        <dsp:cNvPr id="0" name=""/>
        <dsp:cNvSpPr/>
      </dsp:nvSpPr>
      <dsp:spPr>
        <a:xfrm>
          <a:off x="4893" y="1607573"/>
          <a:ext cx="1842222" cy="11053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>
              <a:latin typeface="+mn-lt"/>
            </a:rPr>
            <a:t>Análise dos investimentos por  GES e GTE (quando houver)</a:t>
          </a:r>
        </a:p>
      </dsp:txBody>
      <dsp:txXfrm>
        <a:off x="4893" y="1607573"/>
        <a:ext cx="1842222" cy="1105333"/>
      </dsp:txXfrm>
    </dsp:sp>
    <dsp:sp modelId="{A62A96C2-5CEA-4E28-B449-6843CDAD031A}">
      <dsp:nvSpPr>
        <dsp:cNvPr id="0" name=""/>
        <dsp:cNvSpPr/>
      </dsp:nvSpPr>
      <dsp:spPr>
        <a:xfrm>
          <a:off x="4111250" y="2114520"/>
          <a:ext cx="39311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93111" y="45720"/>
              </a:lnTo>
            </a:path>
          </a:pathLst>
        </a:custGeom>
        <a:noFill/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600" b="1" kern="1200" dirty="0">
            <a:latin typeface="+mn-lt"/>
          </a:endParaRPr>
        </a:p>
      </dsp:txBody>
      <dsp:txXfrm>
        <a:off x="4297213" y="2158121"/>
        <a:ext cx="21185" cy="4237"/>
      </dsp:txXfrm>
    </dsp:sp>
    <dsp:sp modelId="{32DECEAB-B0A1-4E63-A55B-B723EFE59347}">
      <dsp:nvSpPr>
        <dsp:cNvPr id="0" name=""/>
        <dsp:cNvSpPr/>
      </dsp:nvSpPr>
      <dsp:spPr>
        <a:xfrm>
          <a:off x="2270828" y="1607573"/>
          <a:ext cx="1842222" cy="11053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>
              <a:latin typeface="+mn-lt"/>
            </a:rPr>
            <a:t>Análise técnica e financeira do Plano Operacional e elaboração de Parecer Conclusivo</a:t>
          </a:r>
        </a:p>
      </dsp:txBody>
      <dsp:txXfrm>
        <a:off x="2270828" y="1607573"/>
        <a:ext cx="1842222" cy="1105333"/>
      </dsp:txXfrm>
    </dsp:sp>
    <dsp:sp modelId="{33ECA3DA-A9AE-4E5B-B50F-BE66537C1E28}">
      <dsp:nvSpPr>
        <dsp:cNvPr id="0" name=""/>
        <dsp:cNvSpPr/>
      </dsp:nvSpPr>
      <dsp:spPr>
        <a:xfrm>
          <a:off x="926005" y="2711106"/>
          <a:ext cx="4531868" cy="393111"/>
        </a:xfrm>
        <a:custGeom>
          <a:avLst/>
          <a:gdLst/>
          <a:ahLst/>
          <a:cxnLst/>
          <a:rect l="0" t="0" r="0" b="0"/>
          <a:pathLst>
            <a:path>
              <a:moveTo>
                <a:pt x="4531868" y="0"/>
              </a:moveTo>
              <a:lnTo>
                <a:pt x="4531868" y="213655"/>
              </a:lnTo>
              <a:lnTo>
                <a:pt x="0" y="213655"/>
              </a:lnTo>
              <a:lnTo>
                <a:pt x="0" y="393111"/>
              </a:lnTo>
            </a:path>
          </a:pathLst>
        </a:custGeom>
        <a:noFill/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600" b="1" kern="1200" dirty="0">
            <a:latin typeface="+mn-lt"/>
          </a:endParaRPr>
        </a:p>
      </dsp:txBody>
      <dsp:txXfrm>
        <a:off x="3078148" y="2905543"/>
        <a:ext cx="227581" cy="4237"/>
      </dsp:txXfrm>
    </dsp:sp>
    <dsp:sp modelId="{EFFBC7F2-11DE-4C20-BA5E-B6896A5ED647}">
      <dsp:nvSpPr>
        <dsp:cNvPr id="0" name=""/>
        <dsp:cNvSpPr/>
      </dsp:nvSpPr>
      <dsp:spPr>
        <a:xfrm>
          <a:off x="4536762" y="1607573"/>
          <a:ext cx="1842222" cy="11053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>
              <a:latin typeface="+mn-lt"/>
            </a:rPr>
            <a:t>Declaração da OSS gestora pelo Secretário de Estado da Saúde</a:t>
          </a:r>
        </a:p>
      </dsp:txBody>
      <dsp:txXfrm>
        <a:off x="4536762" y="1607573"/>
        <a:ext cx="1842222" cy="1105333"/>
      </dsp:txXfrm>
    </dsp:sp>
    <dsp:sp modelId="{E6111D34-FEE8-4B71-A17D-EE0B89205650}">
      <dsp:nvSpPr>
        <dsp:cNvPr id="0" name=""/>
        <dsp:cNvSpPr/>
      </dsp:nvSpPr>
      <dsp:spPr>
        <a:xfrm>
          <a:off x="1845316" y="3643565"/>
          <a:ext cx="39311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93111" y="45720"/>
              </a:lnTo>
            </a:path>
          </a:pathLst>
        </a:custGeom>
        <a:noFill/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600" b="1" kern="1200" dirty="0">
            <a:latin typeface="+mn-lt"/>
          </a:endParaRPr>
        </a:p>
      </dsp:txBody>
      <dsp:txXfrm>
        <a:off x="2031279" y="3687166"/>
        <a:ext cx="21185" cy="4237"/>
      </dsp:txXfrm>
    </dsp:sp>
    <dsp:sp modelId="{D9362986-4872-44C5-9A9E-9F008C36524B}">
      <dsp:nvSpPr>
        <dsp:cNvPr id="0" name=""/>
        <dsp:cNvSpPr/>
      </dsp:nvSpPr>
      <dsp:spPr>
        <a:xfrm>
          <a:off x="4893" y="3136618"/>
          <a:ext cx="1842222" cy="11053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>
              <a:latin typeface="+mn-lt"/>
            </a:rPr>
            <a:t>Reserva financeira</a:t>
          </a:r>
        </a:p>
      </dsp:txBody>
      <dsp:txXfrm>
        <a:off x="4893" y="3136618"/>
        <a:ext cx="1842222" cy="1105333"/>
      </dsp:txXfrm>
    </dsp:sp>
    <dsp:sp modelId="{39995557-7ED7-4235-8F7A-6847E9BAF9FD}">
      <dsp:nvSpPr>
        <dsp:cNvPr id="0" name=""/>
        <dsp:cNvSpPr/>
      </dsp:nvSpPr>
      <dsp:spPr>
        <a:xfrm>
          <a:off x="4111250" y="3643565"/>
          <a:ext cx="39311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93111" y="45720"/>
              </a:lnTo>
            </a:path>
          </a:pathLst>
        </a:custGeom>
        <a:noFill/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600" b="1" kern="1200" dirty="0">
            <a:latin typeface="+mn-lt"/>
          </a:endParaRPr>
        </a:p>
      </dsp:txBody>
      <dsp:txXfrm>
        <a:off x="4297213" y="3687166"/>
        <a:ext cx="21185" cy="4237"/>
      </dsp:txXfrm>
    </dsp:sp>
    <dsp:sp modelId="{AA3BFD56-BD6D-4CEF-8226-7FED5E039E4E}">
      <dsp:nvSpPr>
        <dsp:cNvPr id="0" name=""/>
        <dsp:cNvSpPr/>
      </dsp:nvSpPr>
      <dsp:spPr>
        <a:xfrm>
          <a:off x="2270828" y="3136618"/>
          <a:ext cx="1842222" cy="11053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>
              <a:latin typeface="+mn-lt"/>
            </a:rPr>
            <a:t>Elaboração contrato de gestão</a:t>
          </a:r>
        </a:p>
      </dsp:txBody>
      <dsp:txXfrm>
        <a:off x="2270828" y="3136618"/>
        <a:ext cx="1842222" cy="1105333"/>
      </dsp:txXfrm>
    </dsp:sp>
    <dsp:sp modelId="{0315737A-3ED6-4D18-A24A-D3680C689A5C}">
      <dsp:nvSpPr>
        <dsp:cNvPr id="0" name=""/>
        <dsp:cNvSpPr/>
      </dsp:nvSpPr>
      <dsp:spPr>
        <a:xfrm>
          <a:off x="4536762" y="3136618"/>
          <a:ext cx="1842222" cy="11053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>
              <a:latin typeface="+mj-lt"/>
            </a:rPr>
            <a:t>Publicação em Diário Oficial e encaminhamento pra TCE</a:t>
          </a:r>
        </a:p>
      </dsp:txBody>
      <dsp:txXfrm>
        <a:off x="4536762" y="3136618"/>
        <a:ext cx="1842222" cy="110533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152DDE-8407-4F99-89D8-91E061A26250}">
      <dsp:nvSpPr>
        <dsp:cNvPr id="0" name=""/>
        <dsp:cNvSpPr/>
      </dsp:nvSpPr>
      <dsp:spPr>
        <a:xfrm>
          <a:off x="0" y="203637"/>
          <a:ext cx="2677797" cy="218275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latin typeface="+mj-lt"/>
            </a:rPr>
            <a:t>Prestação de contas anual para o TCE de cada contrato:</a:t>
          </a:r>
          <a:r>
            <a:rPr lang="pt-BR" sz="1600" b="0" kern="1200" dirty="0">
              <a:latin typeface="+mj-lt"/>
            </a:rPr>
            <a:t> </a:t>
          </a:r>
          <a:r>
            <a:rPr lang="pt-BR" sz="1600" kern="1200" dirty="0">
              <a:latin typeface="+mj-lt"/>
            </a:rPr>
            <a:t>análise documental e  elaboração de parecer conclusivo</a:t>
          </a:r>
        </a:p>
      </dsp:txBody>
      <dsp:txXfrm>
        <a:off x="0" y="203637"/>
        <a:ext cx="2677797" cy="2182753"/>
      </dsp:txXfrm>
    </dsp:sp>
    <dsp:sp modelId="{74635437-C507-4CA9-A7E1-7CB45F0F3AD0}">
      <dsp:nvSpPr>
        <dsp:cNvPr id="0" name=""/>
        <dsp:cNvSpPr/>
      </dsp:nvSpPr>
      <dsp:spPr>
        <a:xfrm>
          <a:off x="2945577" y="203637"/>
          <a:ext cx="2677797" cy="218275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latin typeface="+mj-lt"/>
            </a:rPr>
            <a:t>Prestação de contas anual para o TCE da Coordenadoria de Gestão de Contratos de Serviços de Saúde</a:t>
          </a:r>
        </a:p>
      </dsp:txBody>
      <dsp:txXfrm>
        <a:off x="2945577" y="203637"/>
        <a:ext cx="2677797" cy="2182753"/>
      </dsp:txXfrm>
    </dsp:sp>
    <dsp:sp modelId="{043CBAC8-8000-4738-80CF-C726BD48EA78}">
      <dsp:nvSpPr>
        <dsp:cNvPr id="0" name=""/>
        <dsp:cNvSpPr/>
      </dsp:nvSpPr>
      <dsp:spPr>
        <a:xfrm>
          <a:off x="5891154" y="203637"/>
          <a:ext cx="2677797" cy="218275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latin typeface="+mj-lt"/>
            </a:rPr>
            <a:t>Esclarecimentos  e justificativas</a:t>
          </a:r>
          <a:r>
            <a:rPr lang="pt-BR" sz="1600" kern="1200" dirty="0">
              <a:latin typeface="+mj-lt"/>
            </a:rPr>
            <a:t> dos apontamentos oriundos das análises sistemáticas realizadas em cada contrato pelo </a:t>
          </a:r>
          <a:r>
            <a:rPr lang="pt-BR" sz="1600" b="1" kern="1200" dirty="0">
              <a:latin typeface="+mj-lt"/>
            </a:rPr>
            <a:t>TCE</a:t>
          </a:r>
        </a:p>
      </dsp:txBody>
      <dsp:txXfrm>
        <a:off x="5891154" y="203637"/>
        <a:ext cx="2677797" cy="2182753"/>
      </dsp:txXfrm>
    </dsp:sp>
    <dsp:sp modelId="{969A8889-6360-4EEB-820A-E8FB214B8670}">
      <dsp:nvSpPr>
        <dsp:cNvPr id="0" name=""/>
        <dsp:cNvSpPr/>
      </dsp:nvSpPr>
      <dsp:spPr>
        <a:xfrm>
          <a:off x="0" y="2654169"/>
          <a:ext cx="2677797" cy="218275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latin typeface="+mj-lt"/>
            </a:rPr>
            <a:t>Outros órgãos fiscalizadores:</a:t>
          </a:r>
          <a:r>
            <a:rPr lang="pt-BR" sz="1600" b="0" kern="1200" dirty="0">
              <a:latin typeface="+mj-lt"/>
            </a:rPr>
            <a:t> DENASUS e Ministério Público</a:t>
          </a:r>
        </a:p>
      </dsp:txBody>
      <dsp:txXfrm>
        <a:off x="0" y="2654169"/>
        <a:ext cx="2677797" cy="2182753"/>
      </dsp:txXfrm>
    </dsp:sp>
    <dsp:sp modelId="{D4F23BA3-A651-4DA9-AD14-94475EEF9AB7}">
      <dsp:nvSpPr>
        <dsp:cNvPr id="0" name=""/>
        <dsp:cNvSpPr/>
      </dsp:nvSpPr>
      <dsp:spPr>
        <a:xfrm>
          <a:off x="2945577" y="2654169"/>
          <a:ext cx="2677797" cy="218275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>
              <a:latin typeface="+mj-lt"/>
            </a:rPr>
            <a:t>Relatório produção físico-financeiro quadrimestral (ALESP)</a:t>
          </a:r>
        </a:p>
      </dsp:txBody>
      <dsp:txXfrm>
        <a:off x="2945577" y="2654169"/>
        <a:ext cx="2677797" cy="2182753"/>
      </dsp:txXfrm>
    </dsp:sp>
    <dsp:sp modelId="{711C74F4-6187-4CCC-95FC-C319283CCD71}">
      <dsp:nvSpPr>
        <dsp:cNvPr id="0" name=""/>
        <dsp:cNvSpPr/>
      </dsp:nvSpPr>
      <dsp:spPr>
        <a:xfrm>
          <a:off x="5891154" y="2654169"/>
          <a:ext cx="2677797" cy="218275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latin typeface="+mj-lt"/>
            </a:rPr>
            <a:t>Esclarecimentos e justificativas</a:t>
          </a:r>
          <a:r>
            <a:rPr lang="pt-BR" sz="1600" kern="1200" dirty="0">
              <a:latin typeface="+mj-lt"/>
            </a:rPr>
            <a:t> dos apontamentos oriundos do relatório de avaliação de </a:t>
          </a:r>
          <a:r>
            <a:rPr lang="pt-BR" sz="1600" kern="1200" dirty="0" err="1">
              <a:latin typeface="+mj-lt"/>
            </a:rPr>
            <a:t>contratualização</a:t>
          </a:r>
          <a:r>
            <a:rPr lang="pt-BR" sz="1600" kern="1200" dirty="0">
              <a:latin typeface="+mj-lt"/>
            </a:rPr>
            <a:t> realizado pela </a:t>
          </a:r>
          <a:r>
            <a:rPr lang="pt-BR" sz="1600" b="1" kern="1200" dirty="0">
              <a:latin typeface="+mj-lt"/>
            </a:rPr>
            <a:t>Secretaria da Fazenda do Estado</a:t>
          </a:r>
          <a:endParaRPr lang="pt-BR" sz="1600" kern="1200" dirty="0">
            <a:latin typeface="+mj-lt"/>
          </a:endParaRPr>
        </a:p>
      </dsp:txBody>
      <dsp:txXfrm>
        <a:off x="5891154" y="2654169"/>
        <a:ext cx="2677797" cy="21827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98103" cy="3409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5618302" y="0"/>
            <a:ext cx="4298103" cy="3409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570DAE-745A-4CC2-BFC5-ED6F895C80AA}" type="datetimeFigureOut">
              <a:rPr lang="pt-BR" smtClean="0"/>
              <a:pPr/>
              <a:t>27/06/2022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6477722"/>
            <a:ext cx="4298103" cy="3409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5618302" y="6477722"/>
            <a:ext cx="4298103" cy="3409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EEC596-718B-4750-A70D-D05B25BC422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294836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98103" cy="3409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618302" y="0"/>
            <a:ext cx="4298103" cy="3409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E8908B-C145-493B-B5B0-72B3A0A77B2E}" type="datetimeFigureOut">
              <a:rPr lang="pt-BR" smtClean="0"/>
              <a:pPr/>
              <a:t>27/06/2022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254375" y="511175"/>
            <a:ext cx="3411538" cy="2557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991870" y="3239453"/>
            <a:ext cx="7934960" cy="306895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6477722"/>
            <a:ext cx="4298103" cy="3409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618302" y="6477722"/>
            <a:ext cx="4298103" cy="3409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147B7B-55D6-4333-B27E-9BF9BC90B56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71667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AA92FB-59C5-774E-8A3D-B9C1E0D3F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769" y="44624"/>
            <a:ext cx="8139236" cy="803644"/>
          </a:xfrm>
          <a:prstGeom prst="rect">
            <a:avLst/>
          </a:prstGeom>
        </p:spPr>
        <p:txBody>
          <a:bodyPr anchor="ctr"/>
          <a:lstStyle>
            <a:lvl1pPr algn="l">
              <a:defRPr sz="300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49C717C1-2086-A542-811C-BA3F94A5D096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glow rad="101600">
              <a:schemeClr val="bg1">
                <a:lumMod val="95000"/>
                <a:alpha val="6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 descr="Logotipo&#10;&#10;Descrição gerada automaticamente">
            <a:extLst>
              <a:ext uri="{FF2B5EF4-FFF2-40B4-BE49-F238E27FC236}">
                <a16:creationId xmlns:a16="http://schemas.microsoft.com/office/drawing/2014/main" id="{5B561E65-6F3B-4C48-A331-8F10D65953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1304" y="104406"/>
            <a:ext cx="629816" cy="731847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C893F0E3-7902-B54A-9124-A81D083EA483}"/>
              </a:ext>
            </a:extLst>
          </p:cNvPr>
          <p:cNvSpPr/>
          <p:nvPr userDrawn="1"/>
        </p:nvSpPr>
        <p:spPr>
          <a:xfrm>
            <a:off x="0" y="6525344"/>
            <a:ext cx="9144000" cy="360040"/>
          </a:xfrm>
          <a:prstGeom prst="rect">
            <a:avLst/>
          </a:prstGeom>
          <a:solidFill>
            <a:srgbClr val="050F3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6" name="Conector reto 12">
            <a:extLst>
              <a:ext uri="{FF2B5EF4-FFF2-40B4-BE49-F238E27FC236}">
                <a16:creationId xmlns:a16="http://schemas.microsoft.com/office/drawing/2014/main" id="{263DD226-51C5-0E42-B8AC-42CBF80327E5}"/>
              </a:ext>
            </a:extLst>
          </p:cNvPr>
          <p:cNvCxnSpPr/>
          <p:nvPr userDrawn="1"/>
        </p:nvCxnSpPr>
        <p:spPr>
          <a:xfrm>
            <a:off x="0" y="908050"/>
            <a:ext cx="9144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ço Reservado para Conteúdo 7">
            <a:extLst>
              <a:ext uri="{FF2B5EF4-FFF2-40B4-BE49-F238E27FC236}">
                <a16:creationId xmlns:a16="http://schemas.microsoft.com/office/drawing/2014/main" id="{13F39A9E-767E-C346-AC5C-1725B18A5AA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50825" y="1021312"/>
            <a:ext cx="8642350" cy="5360438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+mn-lt"/>
              </a:defRPr>
            </a:lvl1pPr>
            <a:lvl2pPr>
              <a:defRPr sz="1800">
                <a:latin typeface="+mn-lt"/>
              </a:defRPr>
            </a:lvl2pPr>
            <a:lvl3pPr>
              <a:defRPr sz="16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40223601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7B992FC7-BF39-CE45-8A8B-C3D3F88B26BF}"/>
              </a:ext>
            </a:extLst>
          </p:cNvPr>
          <p:cNvSpPr/>
          <p:nvPr userDrawn="1"/>
        </p:nvSpPr>
        <p:spPr>
          <a:xfrm>
            <a:off x="0" y="27384"/>
            <a:ext cx="9144000" cy="6858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glow rad="101600">
              <a:schemeClr val="bg1">
                <a:lumMod val="95000"/>
                <a:alpha val="6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4" name="Conector reto 9">
            <a:extLst>
              <a:ext uri="{FF2B5EF4-FFF2-40B4-BE49-F238E27FC236}">
                <a16:creationId xmlns:a16="http://schemas.microsoft.com/office/drawing/2014/main" id="{9BF2C5D9-69E3-B14B-A416-D9BCF81B7ED1}"/>
              </a:ext>
            </a:extLst>
          </p:cNvPr>
          <p:cNvCxnSpPr>
            <a:cxnSpLocks/>
          </p:cNvCxnSpPr>
          <p:nvPr userDrawn="1"/>
        </p:nvCxnSpPr>
        <p:spPr>
          <a:xfrm>
            <a:off x="971600" y="-27384"/>
            <a:ext cx="0" cy="273630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to 10">
            <a:extLst>
              <a:ext uri="{FF2B5EF4-FFF2-40B4-BE49-F238E27FC236}">
                <a16:creationId xmlns:a16="http://schemas.microsoft.com/office/drawing/2014/main" id="{343ACF35-D1A5-AB48-B66A-95B8F0ECA20E}"/>
              </a:ext>
            </a:extLst>
          </p:cNvPr>
          <p:cNvCxnSpPr>
            <a:cxnSpLocks/>
          </p:cNvCxnSpPr>
          <p:nvPr userDrawn="1"/>
        </p:nvCxnSpPr>
        <p:spPr>
          <a:xfrm>
            <a:off x="971600" y="4005064"/>
            <a:ext cx="0" cy="288032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to 11">
            <a:extLst>
              <a:ext uri="{FF2B5EF4-FFF2-40B4-BE49-F238E27FC236}">
                <a16:creationId xmlns:a16="http://schemas.microsoft.com/office/drawing/2014/main" id="{82DB4C72-D65B-8C47-A3CE-F18798FA1BF1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5877272"/>
            <a:ext cx="543609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m 6" descr="Logotipo&#10;&#10;Descrição gerada automaticamente">
            <a:extLst>
              <a:ext uri="{FF2B5EF4-FFF2-40B4-BE49-F238E27FC236}">
                <a16:creationId xmlns:a16="http://schemas.microsoft.com/office/drawing/2014/main" id="{6595B296-11B5-3448-A0C5-C7F336F511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565" y="6021288"/>
            <a:ext cx="642790" cy="746922"/>
          </a:xfrm>
          <a:prstGeom prst="rect">
            <a:avLst/>
          </a:prstGeom>
        </p:spPr>
      </p:pic>
      <p:sp>
        <p:nvSpPr>
          <p:cNvPr id="8" name="Título 7">
            <a:extLst>
              <a:ext uri="{FF2B5EF4-FFF2-40B4-BE49-F238E27FC236}">
                <a16:creationId xmlns:a16="http://schemas.microsoft.com/office/drawing/2014/main" id="{8A2D828B-86F5-6549-8792-94878B980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08920"/>
            <a:ext cx="7886700" cy="1178970"/>
          </a:xfrm>
          <a:prstGeom prst="rect">
            <a:avLst/>
          </a:prstGeom>
        </p:spPr>
        <p:txBody>
          <a:bodyPr/>
          <a:lstStyle>
            <a:lvl1pPr algn="l">
              <a:defRPr sz="4000" b="1">
                <a:solidFill>
                  <a:schemeClr val="bg1"/>
                </a:solidFill>
                <a:latin typeface="Candara" panose="020E0502030303020204" pitchFamily="34" charset="0"/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487816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E0A901E9-2B62-2342-A976-D1777B190F88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glow rad="101600">
              <a:schemeClr val="bg1">
                <a:lumMod val="95000"/>
                <a:alpha val="6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4" name="Conector reto 10">
            <a:extLst>
              <a:ext uri="{FF2B5EF4-FFF2-40B4-BE49-F238E27FC236}">
                <a16:creationId xmlns:a16="http://schemas.microsoft.com/office/drawing/2014/main" id="{FDD10D08-6D71-2A45-A5BD-A1D09EF06093}"/>
              </a:ext>
            </a:extLst>
          </p:cNvPr>
          <p:cNvCxnSpPr>
            <a:cxnSpLocks/>
          </p:cNvCxnSpPr>
          <p:nvPr userDrawn="1"/>
        </p:nvCxnSpPr>
        <p:spPr>
          <a:xfrm>
            <a:off x="971600" y="0"/>
            <a:ext cx="0" cy="6885384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to 11">
            <a:extLst>
              <a:ext uri="{FF2B5EF4-FFF2-40B4-BE49-F238E27FC236}">
                <a16:creationId xmlns:a16="http://schemas.microsoft.com/office/drawing/2014/main" id="{02EBF479-A036-5741-9B61-566EEF6CFCE4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5877272"/>
            <a:ext cx="5436096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m 5" descr="Logotipo&#10;&#10;Descrição gerada automaticamente">
            <a:extLst>
              <a:ext uri="{FF2B5EF4-FFF2-40B4-BE49-F238E27FC236}">
                <a16:creationId xmlns:a16="http://schemas.microsoft.com/office/drawing/2014/main" id="{C18F55C1-767A-C141-B263-A5FF179B90D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565" y="6021288"/>
            <a:ext cx="642790" cy="746922"/>
          </a:xfrm>
          <a:prstGeom prst="rect">
            <a:avLst/>
          </a:prstGeom>
        </p:spPr>
      </p:pic>
      <p:sp>
        <p:nvSpPr>
          <p:cNvPr id="7" name="Título 6">
            <a:extLst>
              <a:ext uri="{FF2B5EF4-FFF2-40B4-BE49-F238E27FC236}">
                <a16:creationId xmlns:a16="http://schemas.microsoft.com/office/drawing/2014/main" id="{86B08FA1-4746-3042-9434-D60A15872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932" y="5920403"/>
            <a:ext cx="7257979" cy="615602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9" name="Espaço Reservado para Conteúdo 8">
            <a:extLst>
              <a:ext uri="{FF2B5EF4-FFF2-40B4-BE49-F238E27FC236}">
                <a16:creationId xmlns:a16="http://schemas.microsoft.com/office/drawing/2014/main" id="{C57169C0-12B6-1B4A-9381-156BDE4A79A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258887" y="476250"/>
            <a:ext cx="7023011" cy="511333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defRPr>
            </a:lvl1pPr>
            <a:lvl2pPr>
              <a:defRPr sz="200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defRPr>
            </a:lvl2pPr>
            <a:lvl3pPr>
              <a:defRPr sz="180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defRPr>
            </a:lvl3pPr>
            <a:lvl4pPr>
              <a:defRPr sz="160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defRPr>
            </a:lvl4pPr>
            <a:lvl5pPr>
              <a:defRPr sz="160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341297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4932733-DE66-A844-89AA-0043C6E3F7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8" t="33313" r="16138" b="32200"/>
          <a:stretch/>
        </p:blipFill>
        <p:spPr>
          <a:xfrm>
            <a:off x="1475656" y="1700808"/>
            <a:ext cx="6192688" cy="2232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9855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4">
            <a:extLst>
              <a:ext uri="{FF2B5EF4-FFF2-40B4-BE49-F238E27FC236}">
                <a16:creationId xmlns:a16="http://schemas.microsoft.com/office/drawing/2014/main" id="{F1D14318-401A-F646-8B59-11E64DFE3899}"/>
              </a:ext>
            </a:extLst>
          </p:cNvPr>
          <p:cNvSpPr/>
          <p:nvPr userDrawn="1"/>
        </p:nvSpPr>
        <p:spPr>
          <a:xfrm>
            <a:off x="0" y="6425952"/>
            <a:ext cx="9144000" cy="43204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2857A5"/>
              </a:solidFill>
            </a:endParaRPr>
          </a:p>
        </p:txBody>
      </p:sp>
      <p:cxnSp>
        <p:nvCxnSpPr>
          <p:cNvPr id="3" name="Conector reto 8">
            <a:extLst>
              <a:ext uri="{FF2B5EF4-FFF2-40B4-BE49-F238E27FC236}">
                <a16:creationId xmlns:a16="http://schemas.microsoft.com/office/drawing/2014/main" id="{5FD85663-AA7B-4543-8ED3-50AEA3D20C79}"/>
              </a:ext>
            </a:extLst>
          </p:cNvPr>
          <p:cNvCxnSpPr/>
          <p:nvPr userDrawn="1"/>
        </p:nvCxnSpPr>
        <p:spPr>
          <a:xfrm>
            <a:off x="467544" y="747448"/>
            <a:ext cx="813690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396BC273-68CA-3942-B57D-802FAFF65E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8" t="31055" r="16138" b="31055"/>
          <a:stretch/>
        </p:blipFill>
        <p:spPr>
          <a:xfrm>
            <a:off x="7186836" y="156851"/>
            <a:ext cx="1417612" cy="560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746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4269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49" r:id="rId4"/>
    <p:sldLayoutId id="2147483650" r:id="rId5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file:///E:/Video_CEADIS.wmv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sv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71B2B2-BDD2-EC4A-B43B-2002EBAA6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80928"/>
            <a:ext cx="7886700" cy="1178970"/>
          </a:xfrm>
        </p:spPr>
        <p:txBody>
          <a:bodyPr/>
          <a:lstStyle/>
          <a:p>
            <a:r>
              <a:rPr lang="pt-BR" sz="2800" dirty="0">
                <a:ea typeface="Verdana" panose="020B0604030504040204" pitchFamily="34" charset="0"/>
              </a:rPr>
              <a:t>Coordenadoria de Gestão de Contratos de Serviços de Saúde - CGCSS</a:t>
            </a:r>
            <a:br>
              <a:rPr lang="pt-BR" sz="2800" dirty="0">
                <a:ea typeface="Verdana" panose="020B0604030504040204" pitchFamily="34" charset="0"/>
              </a:rPr>
            </a:br>
            <a:endParaRPr lang="pt-BR" sz="2800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191FD7F9-EC99-344A-876B-39CF5109C8E8}"/>
              </a:ext>
            </a:extLst>
          </p:cNvPr>
          <p:cNvSpPr txBox="1"/>
          <p:nvPr/>
        </p:nvSpPr>
        <p:spPr>
          <a:xfrm>
            <a:off x="1115616" y="6182970"/>
            <a:ext cx="2302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Junho de 2022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DB9BCE3-1512-F24F-B26B-73F0E3802252}"/>
              </a:ext>
            </a:extLst>
          </p:cNvPr>
          <p:cNvSpPr txBox="1"/>
          <p:nvPr/>
        </p:nvSpPr>
        <p:spPr>
          <a:xfrm>
            <a:off x="3275856" y="188640"/>
            <a:ext cx="6264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Secretaria de Estado da Saúde de São Paulo</a:t>
            </a:r>
          </a:p>
        </p:txBody>
      </p:sp>
    </p:spTree>
    <p:extLst>
      <p:ext uri="{BB962C8B-B14F-4D97-AF65-F5344CB8AC3E}">
        <p14:creationId xmlns:p14="http://schemas.microsoft.com/office/powerpoint/2010/main" val="33163430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BCD8C4-343E-1C45-9F14-D30A9B319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Legislação estadual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A8AB477-3E79-744A-94E1-FB47BEF12AC0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algn="just"/>
            <a:r>
              <a:rPr lang="pt-BR" b="1" dirty="0"/>
              <a:t>Lei Complementar </a:t>
            </a:r>
            <a:r>
              <a:rPr lang="pt-BR" b="1" dirty="0" err="1"/>
              <a:t>n</a:t>
            </a:r>
            <a:r>
              <a:rPr lang="pt-BR" b="1" dirty="0"/>
              <a:t>. 846/2009 e Alterações (2009, 2010 e 2014)</a:t>
            </a:r>
          </a:p>
          <a:p>
            <a:pPr lvl="1" algn="just"/>
            <a:endParaRPr lang="pt-BR" dirty="0"/>
          </a:p>
          <a:p>
            <a:pPr lvl="1" algn="just"/>
            <a:r>
              <a:rPr lang="pt-BR" dirty="0"/>
              <a:t>Atividades sejam dirigidas à </a:t>
            </a:r>
            <a:r>
              <a:rPr lang="pt-BR" b="1" dirty="0"/>
              <a:t>saúde</a:t>
            </a:r>
            <a:r>
              <a:rPr lang="pt-BR" dirty="0"/>
              <a:t> e à </a:t>
            </a:r>
            <a:r>
              <a:rPr lang="pt-BR" b="1" dirty="0"/>
              <a:t>cultura</a:t>
            </a:r>
            <a:r>
              <a:rPr lang="pt-BR" dirty="0"/>
              <a:t>, ao </a:t>
            </a:r>
            <a:r>
              <a:rPr lang="pt-BR" b="1" dirty="0"/>
              <a:t>esporte</a:t>
            </a:r>
            <a:r>
              <a:rPr lang="pt-BR" dirty="0"/>
              <a:t>, e ao </a:t>
            </a:r>
            <a:r>
              <a:rPr lang="pt-BR" b="1" dirty="0"/>
              <a:t>atendimento ou promoção dos direitos das pessoas com deficiência</a:t>
            </a:r>
            <a:r>
              <a:rPr lang="pt-BR" dirty="0"/>
              <a:t>, ao </a:t>
            </a:r>
            <a:r>
              <a:rPr lang="pt-BR" b="1" dirty="0"/>
              <a:t>atendimento ou promoção dos direitos de crianças e adolescentes</a:t>
            </a:r>
            <a:r>
              <a:rPr lang="pt-BR" dirty="0"/>
              <a:t>, à </a:t>
            </a:r>
            <a:r>
              <a:rPr lang="pt-BR" b="1" dirty="0"/>
              <a:t>proteção e conservação do meio ambiente</a:t>
            </a:r>
            <a:r>
              <a:rPr lang="pt-BR" dirty="0"/>
              <a:t> e à </a:t>
            </a:r>
            <a:r>
              <a:rPr lang="pt-BR" b="1" dirty="0"/>
              <a:t>promoção de investimentos, competitividade e de desenvolvimento</a:t>
            </a:r>
            <a:r>
              <a:rPr lang="pt-BR" dirty="0"/>
              <a:t>.</a:t>
            </a:r>
          </a:p>
          <a:p>
            <a:pPr lvl="1" algn="just"/>
            <a:endParaRPr lang="pt-BR" dirty="0"/>
          </a:p>
          <a:p>
            <a:pPr lvl="1" algn="just"/>
            <a:r>
              <a:rPr lang="pt-BR" dirty="0"/>
              <a:t>Somente serão qualificadas como organização social, as entidades que, efetivamente, comprovarem </a:t>
            </a:r>
            <a:r>
              <a:rPr lang="pt-BR" b="1" dirty="0"/>
              <a:t>possuir serviços próprios de assistência à saúde, há mais de 5 (cinco) anos</a:t>
            </a:r>
            <a:r>
              <a:rPr lang="pt-BR" dirty="0"/>
              <a:t>.</a:t>
            </a:r>
          </a:p>
          <a:p>
            <a:pPr lvl="1" algn="just"/>
            <a:endParaRPr lang="pt-BR" dirty="0"/>
          </a:p>
          <a:p>
            <a:pPr lvl="1" algn="just"/>
            <a:r>
              <a:rPr lang="pt-BR" dirty="0"/>
              <a:t>Até 2009 os bens públicos de que tratam deste artigo (Artigo 14) não podiam recair em estabelecimentos de saúde do Estado em funcionamento.</a:t>
            </a:r>
          </a:p>
          <a:p>
            <a:pPr lvl="1" algn="just"/>
            <a:endParaRPr lang="pt-BR" dirty="0"/>
          </a:p>
          <a:p>
            <a:pPr lvl="1" algn="just"/>
            <a:r>
              <a:rPr lang="pt-BR" dirty="0"/>
              <a:t>O processo de qualificação como OSS não passa pela CGCSS/SES, sendo conduzido junto à Secretaria de Governo.</a:t>
            </a:r>
          </a:p>
          <a:p>
            <a:pPr lvl="1"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859414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91433C-ED1F-DF4A-9663-06461AF84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000" dirty="0"/>
              <a:t>Hospitais e Ambulatórios sob Contrato de Gestão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C1C89DD5-DAC6-2848-BBF7-A8F8E4B4BC4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8517240"/>
              </p:ext>
            </p:extLst>
          </p:nvPr>
        </p:nvGraphicFramePr>
        <p:xfrm>
          <a:off x="251520" y="1196753"/>
          <a:ext cx="8712968" cy="51125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503730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CAE414-29FA-F849-A2CB-68D30EED7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Macroprocessos da CGCSS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F657D1EF-71E1-7043-AFB2-C0D6ECCC81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65453784"/>
              </p:ext>
            </p:extLst>
          </p:nvPr>
        </p:nvGraphicFramePr>
        <p:xfrm>
          <a:off x="539552" y="1052736"/>
          <a:ext cx="8136904" cy="51050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912029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605B69-393D-1B49-9AF1-5C8542E50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Chamamento público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9CF0235B-26D8-BE4E-A593-D1D59C93A9FC}"/>
              </a:ext>
            </a:extLst>
          </p:cNvPr>
          <p:cNvSpPr/>
          <p:nvPr/>
        </p:nvSpPr>
        <p:spPr>
          <a:xfrm>
            <a:off x="0" y="6525344"/>
            <a:ext cx="9144000" cy="360040"/>
          </a:xfrm>
          <a:prstGeom prst="rect">
            <a:avLst/>
          </a:prstGeom>
          <a:solidFill>
            <a:srgbClr val="050F3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4CA1741C-2DB4-D640-A141-6D8C2BFD1347}"/>
              </a:ext>
            </a:extLst>
          </p:cNvPr>
          <p:cNvSpPr/>
          <p:nvPr/>
        </p:nvSpPr>
        <p:spPr>
          <a:xfrm>
            <a:off x="247592" y="5555975"/>
            <a:ext cx="2382463" cy="537321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Seta: para a Direita 10">
            <a:extLst>
              <a:ext uri="{FF2B5EF4-FFF2-40B4-BE49-F238E27FC236}">
                <a16:creationId xmlns:a16="http://schemas.microsoft.com/office/drawing/2014/main" id="{4FE97032-F059-A245-B63C-27E5FC2F7D7E}"/>
              </a:ext>
            </a:extLst>
          </p:cNvPr>
          <p:cNvSpPr/>
          <p:nvPr/>
        </p:nvSpPr>
        <p:spPr>
          <a:xfrm>
            <a:off x="1112848" y="985858"/>
            <a:ext cx="7131560" cy="930974"/>
          </a:xfrm>
          <a:prstGeom prst="rightArrow">
            <a:avLst/>
          </a:prstGeom>
          <a:solidFill>
            <a:srgbClr val="050F31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/>
          <a:lstStyle/>
          <a:p>
            <a:endParaRPr lang="pt-BR" dirty="0"/>
          </a:p>
        </p:txBody>
      </p:sp>
      <p:grpSp>
        <p:nvGrpSpPr>
          <p:cNvPr id="12" name="Agrupar 11">
            <a:extLst>
              <a:ext uri="{FF2B5EF4-FFF2-40B4-BE49-F238E27FC236}">
                <a16:creationId xmlns:a16="http://schemas.microsoft.com/office/drawing/2014/main" id="{7FDB3F2D-3299-D649-8625-0E603934EB67}"/>
              </a:ext>
            </a:extLst>
          </p:cNvPr>
          <p:cNvGrpSpPr/>
          <p:nvPr/>
        </p:nvGrpSpPr>
        <p:grpSpPr>
          <a:xfrm>
            <a:off x="1339604" y="1165460"/>
            <a:ext cx="6320776" cy="576403"/>
            <a:chOff x="0" y="184157"/>
            <a:chExt cx="6320776" cy="576403"/>
          </a:xfrm>
        </p:grpSpPr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id="{D40A598D-97B7-8645-AF39-C0D6407A2CA5}"/>
                </a:ext>
              </a:extLst>
            </p:cNvPr>
            <p:cNvSpPr/>
            <p:nvPr/>
          </p:nvSpPr>
          <p:spPr>
            <a:xfrm>
              <a:off x="0" y="184157"/>
              <a:ext cx="6320776" cy="576403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CaixaDeTexto 13">
              <a:extLst>
                <a:ext uri="{FF2B5EF4-FFF2-40B4-BE49-F238E27FC236}">
                  <a16:creationId xmlns:a16="http://schemas.microsoft.com/office/drawing/2014/main" id="{DCB37EDA-C3A3-E049-A050-C40ACF310105}"/>
                </a:ext>
              </a:extLst>
            </p:cNvPr>
            <p:cNvSpPr txBox="1"/>
            <p:nvPr/>
          </p:nvSpPr>
          <p:spPr>
            <a:xfrm>
              <a:off x="0" y="184157"/>
              <a:ext cx="6320776" cy="5764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243840" rIns="0" bIns="24384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2400" b="1" kern="1200" dirty="0">
                  <a:solidFill>
                    <a:schemeClr val="bg1"/>
                  </a:solidFill>
                  <a:latin typeface="+mn-lt"/>
                </a:rPr>
                <a:t>Tomada de Decisão SES</a:t>
              </a:r>
            </a:p>
          </p:txBody>
        </p:sp>
      </p:grpSp>
      <p:graphicFrame>
        <p:nvGraphicFramePr>
          <p:cNvPr id="15" name="Diagrama 14">
            <a:extLst>
              <a:ext uri="{FF2B5EF4-FFF2-40B4-BE49-F238E27FC236}">
                <a16:creationId xmlns:a16="http://schemas.microsoft.com/office/drawing/2014/main" id="{77A97FC1-0BAF-E14E-A0A5-8A28165C240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39128327"/>
              </p:ext>
            </p:extLst>
          </p:nvPr>
        </p:nvGraphicFramePr>
        <p:xfrm>
          <a:off x="1403648" y="1988840"/>
          <a:ext cx="6383879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385667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E87B2F-5BEE-AC4E-AF62-134343A23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Acompanhamento da execução de contratos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4FB2ED0D-594A-6542-8020-F76D8ECDB771}"/>
              </a:ext>
            </a:extLst>
          </p:cNvPr>
          <p:cNvSpPr/>
          <p:nvPr/>
        </p:nvSpPr>
        <p:spPr>
          <a:xfrm>
            <a:off x="247592" y="5555975"/>
            <a:ext cx="2382463" cy="537321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10D90D02-4984-354B-A725-28A9BFAAE885}"/>
              </a:ext>
            </a:extLst>
          </p:cNvPr>
          <p:cNvGrpSpPr/>
          <p:nvPr/>
        </p:nvGrpSpPr>
        <p:grpSpPr>
          <a:xfrm>
            <a:off x="0" y="2318575"/>
            <a:ext cx="9144000" cy="1991813"/>
            <a:chOff x="0" y="2318575"/>
            <a:chExt cx="9144000" cy="1460337"/>
          </a:xfrm>
        </p:grpSpPr>
        <p:pic>
          <p:nvPicPr>
            <p:cNvPr id="6" name="Imagem 5" descr="Forma&#10;&#10;Descrição gerada automaticamente com confiança média">
              <a:extLst>
                <a:ext uri="{FF2B5EF4-FFF2-40B4-BE49-F238E27FC236}">
                  <a16:creationId xmlns:a16="http://schemas.microsoft.com/office/drawing/2014/main" id="{4AE4831C-844F-F248-B992-9B397C79D2C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2995305" y="2996952"/>
              <a:ext cx="1671245" cy="750385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7" name="Imagem 6" descr="Forma&#10;&#10;Descrição gerada automaticamente com confiança média">
              <a:extLst>
                <a:ext uri="{FF2B5EF4-FFF2-40B4-BE49-F238E27FC236}">
                  <a16:creationId xmlns:a16="http://schemas.microsoft.com/office/drawing/2014/main" id="{F8E45FE4-C5BA-1046-8190-05EEDFF5DD6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alphaModFix amt="3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5204" y="2318575"/>
              <a:ext cx="1671245" cy="750385"/>
            </a:xfrm>
            <a:prstGeom prst="rect">
              <a:avLst/>
            </a:prstGeom>
          </p:spPr>
        </p:pic>
        <p:pic>
          <p:nvPicPr>
            <p:cNvPr id="8" name="Imagem 7" descr="Forma&#10;&#10;Descrição gerada automaticamente com confiança média">
              <a:extLst>
                <a:ext uri="{FF2B5EF4-FFF2-40B4-BE49-F238E27FC236}">
                  <a16:creationId xmlns:a16="http://schemas.microsoft.com/office/drawing/2014/main" id="{69E88AD2-DA82-494F-AA86-305A73705C3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10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0" y="3028527"/>
              <a:ext cx="1671245" cy="750385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9" name="Imagem 8" descr="Forma&#10;&#10;Descrição gerada automaticamente com confiança média">
              <a:extLst>
                <a:ext uri="{FF2B5EF4-FFF2-40B4-BE49-F238E27FC236}">
                  <a16:creationId xmlns:a16="http://schemas.microsoft.com/office/drawing/2014/main" id="{EC703C11-77CE-F44E-9511-336AF12F421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7652" y="2359011"/>
              <a:ext cx="1671245" cy="750385"/>
            </a:xfrm>
            <a:prstGeom prst="rect">
              <a:avLst/>
            </a:prstGeom>
          </p:spPr>
        </p:pic>
        <p:pic>
          <p:nvPicPr>
            <p:cNvPr id="10" name="Imagem 9" descr="Forma&#10;&#10;Descrição gerada automaticamente com confiança média">
              <a:extLst>
                <a:ext uri="{FF2B5EF4-FFF2-40B4-BE49-F238E27FC236}">
                  <a16:creationId xmlns:a16="http://schemas.microsoft.com/office/drawing/2014/main" id="{25F83CE1-B9FE-DD4F-A35C-24B4C97BEF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5975103" y="2996952"/>
              <a:ext cx="1671245" cy="750385"/>
            </a:xfrm>
            <a:prstGeom prst="rect">
              <a:avLst/>
            </a:prstGeom>
            <a:noFill/>
          </p:spPr>
        </p:pic>
        <p:pic>
          <p:nvPicPr>
            <p:cNvPr id="11" name="Imagem 10" descr="Forma&#10;&#10;Descrição gerada automaticamente com confiança média">
              <a:extLst>
                <a:ext uri="{FF2B5EF4-FFF2-40B4-BE49-F238E27FC236}">
                  <a16:creationId xmlns:a16="http://schemas.microsoft.com/office/drawing/2014/main" id="{79150E26-3FE2-8E40-9527-17421BA1001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alphaModFix amt="5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-50000"/>
                      </a14:imgEffect>
                      <a14:imgEffect>
                        <a14:colorTemperature colorTemp="4700"/>
                      </a14:imgEffect>
                      <a14:imgEffect>
                        <a14:saturation sat="30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72755" y="2348881"/>
              <a:ext cx="1671245" cy="750385"/>
            </a:xfrm>
            <a:prstGeom prst="rect">
              <a:avLst/>
            </a:prstGeom>
            <a:noFill/>
          </p:spPr>
        </p:pic>
      </p:grp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25D86ED7-F2DB-DC43-A4EE-03B9914C1014}"/>
              </a:ext>
            </a:extLst>
          </p:cNvPr>
          <p:cNvSpPr txBox="1"/>
          <p:nvPr/>
        </p:nvSpPr>
        <p:spPr>
          <a:xfrm>
            <a:off x="-9480" y="1252172"/>
            <a:ext cx="2028693" cy="646331"/>
          </a:xfrm>
          <a:prstGeom prst="rect">
            <a:avLst/>
          </a:prstGeom>
          <a:solidFill>
            <a:schemeClr val="bg1">
              <a:lumMod val="50000"/>
              <a:alpha val="11000"/>
            </a:schemeClr>
          </a:solidFill>
        </p:spPr>
        <p:txBody>
          <a:bodyPr wrap="square">
            <a:spAutoFit/>
          </a:bodyPr>
          <a:lstStyle/>
          <a:p>
            <a:pPr lvl="0" algn="just"/>
            <a:r>
              <a:rPr lang="pt-BR" sz="1200" b="1" dirty="0">
                <a:solidFill>
                  <a:schemeClr val="tx2">
                    <a:lumMod val="75000"/>
                  </a:schemeClr>
                </a:solidFill>
                <a:latin typeface="Candara" panose="020E0502030303020204" pitchFamily="34" charset="0"/>
              </a:rPr>
              <a:t>Acompanhamento de metas de produção e indicadores de qualidade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152D06CE-E6AD-9341-A9B7-838AFC13E4F4}"/>
              </a:ext>
            </a:extLst>
          </p:cNvPr>
          <p:cNvSpPr txBox="1"/>
          <p:nvPr/>
        </p:nvSpPr>
        <p:spPr>
          <a:xfrm>
            <a:off x="1318927" y="4435436"/>
            <a:ext cx="2028693" cy="830997"/>
          </a:xfrm>
          <a:prstGeom prst="rect">
            <a:avLst/>
          </a:prstGeom>
          <a:solidFill>
            <a:schemeClr val="bg1">
              <a:lumMod val="50000"/>
              <a:alpha val="11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pt-BR" sz="1200" b="1" dirty="0">
                <a:solidFill>
                  <a:schemeClr val="tx2">
                    <a:lumMod val="75000"/>
                  </a:schemeClr>
                </a:solidFill>
                <a:latin typeface="Candara" panose="020E0502030303020204" pitchFamily="34" charset="0"/>
              </a:rPr>
              <a:t>Acompanhamento </a:t>
            </a:r>
            <a:r>
              <a:rPr lang="pt-BR" sz="1200" b="1" dirty="0" err="1">
                <a:solidFill>
                  <a:schemeClr val="tx2">
                    <a:lumMod val="75000"/>
                  </a:schemeClr>
                </a:solidFill>
                <a:latin typeface="Candara" panose="020E0502030303020204" pitchFamily="34" charset="0"/>
              </a:rPr>
              <a:t>econô-mico-financeiro</a:t>
            </a:r>
            <a:r>
              <a:rPr lang="pt-BR" sz="1200" b="1" dirty="0">
                <a:solidFill>
                  <a:schemeClr val="tx2">
                    <a:lumMod val="75000"/>
                  </a:schemeClr>
                </a:solidFill>
                <a:latin typeface="Candara" panose="020E0502030303020204" pitchFamily="34" charset="0"/>
              </a:rPr>
              <a:t>: contábil, fluxo de caixa, custos, extratos bancários</a:t>
            </a:r>
          </a:p>
        </p:txBody>
      </p:sp>
      <p:cxnSp>
        <p:nvCxnSpPr>
          <p:cNvPr id="14" name="Conector reto 40">
            <a:extLst>
              <a:ext uri="{FF2B5EF4-FFF2-40B4-BE49-F238E27FC236}">
                <a16:creationId xmlns:a16="http://schemas.microsoft.com/office/drawing/2014/main" id="{A3FE6CAA-766C-B741-85A9-1615063D9751}"/>
              </a:ext>
            </a:extLst>
          </p:cNvPr>
          <p:cNvCxnSpPr>
            <a:cxnSpLocks/>
          </p:cNvCxnSpPr>
          <p:nvPr/>
        </p:nvCxnSpPr>
        <p:spPr>
          <a:xfrm flipH="1">
            <a:off x="835622" y="1918502"/>
            <a:ext cx="7753" cy="2238023"/>
          </a:xfrm>
          <a:prstGeom prst="line">
            <a:avLst/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41">
            <a:extLst>
              <a:ext uri="{FF2B5EF4-FFF2-40B4-BE49-F238E27FC236}">
                <a16:creationId xmlns:a16="http://schemas.microsoft.com/office/drawing/2014/main" id="{AD22C8CD-965E-3F4D-9DD0-9488F3C312D1}"/>
              </a:ext>
            </a:extLst>
          </p:cNvPr>
          <p:cNvCxnSpPr>
            <a:cxnSpLocks/>
          </p:cNvCxnSpPr>
          <p:nvPr/>
        </p:nvCxnSpPr>
        <p:spPr>
          <a:xfrm flipH="1">
            <a:off x="2341027" y="2538547"/>
            <a:ext cx="2" cy="1898565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eta: Divisa 43">
            <a:extLst>
              <a:ext uri="{FF2B5EF4-FFF2-40B4-BE49-F238E27FC236}">
                <a16:creationId xmlns:a16="http://schemas.microsoft.com/office/drawing/2014/main" id="{A9EB15AB-678B-9549-9609-BAED76F7520A}"/>
              </a:ext>
            </a:extLst>
          </p:cNvPr>
          <p:cNvSpPr/>
          <p:nvPr/>
        </p:nvSpPr>
        <p:spPr>
          <a:xfrm rot="16864336">
            <a:off x="1434260" y="3267515"/>
            <a:ext cx="273408" cy="287474"/>
          </a:xfrm>
          <a:prstGeom prst="chevron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7" name="Seta: Divisa 44">
            <a:extLst>
              <a:ext uri="{FF2B5EF4-FFF2-40B4-BE49-F238E27FC236}">
                <a16:creationId xmlns:a16="http://schemas.microsoft.com/office/drawing/2014/main" id="{48EEEA8A-89AF-8F4A-BC27-86D796191F4C}"/>
              </a:ext>
            </a:extLst>
          </p:cNvPr>
          <p:cNvSpPr/>
          <p:nvPr/>
        </p:nvSpPr>
        <p:spPr>
          <a:xfrm rot="4125593">
            <a:off x="2943290" y="3176722"/>
            <a:ext cx="273408" cy="287474"/>
          </a:xfrm>
          <a:prstGeom prst="chevron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8" name="Seta: Divisa 45">
            <a:extLst>
              <a:ext uri="{FF2B5EF4-FFF2-40B4-BE49-F238E27FC236}">
                <a16:creationId xmlns:a16="http://schemas.microsoft.com/office/drawing/2014/main" id="{8336C579-3C4F-D141-8CBC-747254A7F1B2}"/>
              </a:ext>
            </a:extLst>
          </p:cNvPr>
          <p:cNvSpPr/>
          <p:nvPr/>
        </p:nvSpPr>
        <p:spPr>
          <a:xfrm rot="16426784">
            <a:off x="4449130" y="3163946"/>
            <a:ext cx="273408" cy="242868"/>
          </a:xfrm>
          <a:prstGeom prst="chevron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9" name="Seta: Divisa 46">
            <a:extLst>
              <a:ext uri="{FF2B5EF4-FFF2-40B4-BE49-F238E27FC236}">
                <a16:creationId xmlns:a16="http://schemas.microsoft.com/office/drawing/2014/main" id="{44E0B202-F5C5-E249-9F5D-91DC040B15AF}"/>
              </a:ext>
            </a:extLst>
          </p:cNvPr>
          <p:cNvSpPr/>
          <p:nvPr/>
        </p:nvSpPr>
        <p:spPr>
          <a:xfrm rot="4228316">
            <a:off x="5949076" y="3161006"/>
            <a:ext cx="273408" cy="242868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20" name="Seta: Divisa 47">
            <a:extLst>
              <a:ext uri="{FF2B5EF4-FFF2-40B4-BE49-F238E27FC236}">
                <a16:creationId xmlns:a16="http://schemas.microsoft.com/office/drawing/2014/main" id="{FEE4A0FC-C4C6-C540-BDBE-4297DFFBF37D}"/>
              </a:ext>
            </a:extLst>
          </p:cNvPr>
          <p:cNvSpPr/>
          <p:nvPr/>
        </p:nvSpPr>
        <p:spPr>
          <a:xfrm rot="16200000">
            <a:off x="7425527" y="3139070"/>
            <a:ext cx="273408" cy="242868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8C962558-72B5-CE45-AD54-2A609900614E}"/>
              </a:ext>
            </a:extLst>
          </p:cNvPr>
          <p:cNvSpPr txBox="1"/>
          <p:nvPr/>
        </p:nvSpPr>
        <p:spPr>
          <a:xfrm>
            <a:off x="2762416" y="1224782"/>
            <a:ext cx="2028693" cy="646331"/>
          </a:xfrm>
          <a:prstGeom prst="rect">
            <a:avLst/>
          </a:prstGeom>
          <a:solidFill>
            <a:schemeClr val="bg1">
              <a:lumMod val="50000"/>
              <a:alpha val="11000"/>
            </a:schemeClr>
          </a:solidFill>
        </p:spPr>
        <p:txBody>
          <a:bodyPr wrap="square">
            <a:spAutoFit/>
          </a:bodyPr>
          <a:lstStyle/>
          <a:p>
            <a:pPr lvl="0" algn="ctr"/>
            <a:endParaRPr lang="pt-BR" sz="1200" b="1" dirty="0">
              <a:solidFill>
                <a:schemeClr val="tx2">
                  <a:lumMod val="75000"/>
                </a:schemeClr>
              </a:solidFill>
              <a:latin typeface="Candara" panose="020E0502030303020204" pitchFamily="34" charset="0"/>
            </a:endParaRPr>
          </a:p>
          <a:p>
            <a:pPr lvl="0" algn="ctr"/>
            <a:r>
              <a:rPr lang="pt-BR" sz="1200" b="1" dirty="0">
                <a:solidFill>
                  <a:schemeClr val="tx2">
                    <a:lumMod val="75000"/>
                  </a:schemeClr>
                </a:solidFill>
                <a:latin typeface="Candara" panose="020E0502030303020204" pitchFamily="34" charset="0"/>
              </a:rPr>
              <a:t>Visitas técnicas</a:t>
            </a:r>
          </a:p>
          <a:p>
            <a:pPr lvl="0" algn="ctr"/>
            <a:endParaRPr lang="pt-BR" sz="1200" b="1" dirty="0">
              <a:solidFill>
                <a:schemeClr val="tx2">
                  <a:lumMod val="75000"/>
                </a:schemeClr>
              </a:solidFill>
              <a:latin typeface="Candara" panose="020E0502030303020204" pitchFamily="34" charset="0"/>
            </a:endParaRPr>
          </a:p>
        </p:txBody>
      </p:sp>
      <p:cxnSp>
        <p:nvCxnSpPr>
          <p:cNvPr id="22" name="Conector reto 53">
            <a:extLst>
              <a:ext uri="{FF2B5EF4-FFF2-40B4-BE49-F238E27FC236}">
                <a16:creationId xmlns:a16="http://schemas.microsoft.com/office/drawing/2014/main" id="{61CAEDDF-B336-2E4A-BA27-CB580409C1EC}"/>
              </a:ext>
            </a:extLst>
          </p:cNvPr>
          <p:cNvCxnSpPr>
            <a:cxnSpLocks/>
          </p:cNvCxnSpPr>
          <p:nvPr/>
        </p:nvCxnSpPr>
        <p:spPr>
          <a:xfrm flipH="1">
            <a:off x="3810195" y="1879600"/>
            <a:ext cx="7753" cy="2238023"/>
          </a:xfrm>
          <a:prstGeom prst="line">
            <a:avLst/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505F6DD8-FC6E-2C43-AF27-5FA8599B745F}"/>
              </a:ext>
            </a:extLst>
          </p:cNvPr>
          <p:cNvSpPr txBox="1"/>
          <p:nvPr/>
        </p:nvSpPr>
        <p:spPr>
          <a:xfrm>
            <a:off x="4455652" y="4440117"/>
            <a:ext cx="2028693" cy="830997"/>
          </a:xfrm>
          <a:prstGeom prst="rect">
            <a:avLst/>
          </a:prstGeom>
          <a:solidFill>
            <a:schemeClr val="bg1">
              <a:lumMod val="50000"/>
              <a:alpha val="11000"/>
            </a:schemeClr>
          </a:solidFill>
        </p:spPr>
        <p:txBody>
          <a:bodyPr wrap="square">
            <a:spAutoFit/>
          </a:bodyPr>
          <a:lstStyle/>
          <a:p>
            <a:pPr lvl="0" algn="just"/>
            <a:r>
              <a:rPr lang="pt-BR" sz="1200" b="1" dirty="0">
                <a:solidFill>
                  <a:schemeClr val="tx2">
                    <a:lumMod val="75000"/>
                  </a:schemeClr>
                </a:solidFill>
                <a:latin typeface="Candara" panose="020E0502030303020204" pitchFamily="34" charset="0"/>
              </a:rPr>
              <a:t>Acompanhamento </a:t>
            </a:r>
            <a:r>
              <a:rPr lang="pt-BR" sz="1200" b="1" dirty="0" err="1">
                <a:solidFill>
                  <a:schemeClr val="tx2">
                    <a:lumMod val="75000"/>
                  </a:schemeClr>
                </a:solidFill>
                <a:latin typeface="Candara" panose="020E0502030303020204" pitchFamily="34" charset="0"/>
              </a:rPr>
              <a:t>fatu-ramento</a:t>
            </a:r>
            <a:r>
              <a:rPr lang="pt-BR" sz="1200" b="1" dirty="0">
                <a:solidFill>
                  <a:schemeClr val="tx2">
                    <a:lumMod val="75000"/>
                  </a:schemeClr>
                </a:solidFill>
                <a:latin typeface="Candara" panose="020E0502030303020204" pitchFamily="34" charset="0"/>
              </a:rPr>
              <a:t> SUS (lastro da informação e análise de morbidade)</a:t>
            </a:r>
          </a:p>
        </p:txBody>
      </p:sp>
      <p:cxnSp>
        <p:nvCxnSpPr>
          <p:cNvPr id="24" name="Conector reto 60">
            <a:extLst>
              <a:ext uri="{FF2B5EF4-FFF2-40B4-BE49-F238E27FC236}">
                <a16:creationId xmlns:a16="http://schemas.microsoft.com/office/drawing/2014/main" id="{147973C7-EB19-3E4E-B09F-700F42DAF5CF}"/>
              </a:ext>
            </a:extLst>
          </p:cNvPr>
          <p:cNvCxnSpPr>
            <a:cxnSpLocks/>
          </p:cNvCxnSpPr>
          <p:nvPr/>
        </p:nvCxnSpPr>
        <p:spPr>
          <a:xfrm flipH="1">
            <a:off x="5297350" y="2485252"/>
            <a:ext cx="23476" cy="195186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C867BCB3-770F-B64D-B8C1-BB92EC6CB9CC}"/>
              </a:ext>
            </a:extLst>
          </p:cNvPr>
          <p:cNvSpPr txBox="1"/>
          <p:nvPr/>
        </p:nvSpPr>
        <p:spPr>
          <a:xfrm>
            <a:off x="5821364" y="1213872"/>
            <a:ext cx="2028693" cy="646331"/>
          </a:xfrm>
          <a:prstGeom prst="rect">
            <a:avLst/>
          </a:prstGeom>
          <a:solidFill>
            <a:schemeClr val="bg1">
              <a:lumMod val="50000"/>
              <a:alpha val="11000"/>
            </a:schemeClr>
          </a:solidFill>
        </p:spPr>
        <p:txBody>
          <a:bodyPr wrap="square">
            <a:spAutoFit/>
          </a:bodyPr>
          <a:lstStyle/>
          <a:p>
            <a:pPr lvl="0" algn="just"/>
            <a:r>
              <a:rPr lang="pt-BR" sz="12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Reuniões trimestrais de avaliação (CGCSS + DRS + unidade)</a:t>
            </a:r>
          </a:p>
        </p:txBody>
      </p:sp>
      <p:cxnSp>
        <p:nvCxnSpPr>
          <p:cNvPr id="26" name="Conector reto 66">
            <a:extLst>
              <a:ext uri="{FF2B5EF4-FFF2-40B4-BE49-F238E27FC236}">
                <a16:creationId xmlns:a16="http://schemas.microsoft.com/office/drawing/2014/main" id="{D238E0F4-BD66-C344-8EB3-06EEA85698E3}"/>
              </a:ext>
            </a:extLst>
          </p:cNvPr>
          <p:cNvCxnSpPr>
            <a:cxnSpLocks/>
          </p:cNvCxnSpPr>
          <p:nvPr/>
        </p:nvCxnSpPr>
        <p:spPr>
          <a:xfrm flipH="1">
            <a:off x="6827958" y="1860203"/>
            <a:ext cx="7753" cy="2238023"/>
          </a:xfrm>
          <a:prstGeom prst="line">
            <a:avLst/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9FA64CDE-BD0E-DB49-8304-6029C17E6408}"/>
              </a:ext>
            </a:extLst>
          </p:cNvPr>
          <p:cNvSpPr txBox="1"/>
          <p:nvPr/>
        </p:nvSpPr>
        <p:spPr>
          <a:xfrm>
            <a:off x="7092280" y="4469033"/>
            <a:ext cx="2028693" cy="830997"/>
          </a:xfrm>
          <a:prstGeom prst="rect">
            <a:avLst/>
          </a:prstGeom>
          <a:solidFill>
            <a:schemeClr val="bg1">
              <a:lumMod val="50000"/>
              <a:alpha val="11000"/>
            </a:schemeClr>
          </a:solidFill>
        </p:spPr>
        <p:txBody>
          <a:bodyPr wrap="square">
            <a:spAutoFit/>
          </a:bodyPr>
          <a:lstStyle/>
          <a:p>
            <a:pPr lvl="0" algn="just"/>
            <a:r>
              <a:rPr lang="pt-BR" sz="1200" b="1" dirty="0">
                <a:solidFill>
                  <a:schemeClr val="tx2">
                    <a:lumMod val="75000"/>
                  </a:schemeClr>
                </a:solidFill>
                <a:latin typeface="Candara" panose="020E0502030303020204" pitchFamily="34" charset="0"/>
              </a:rPr>
              <a:t>Elaboração de  relatório trimestral de avaliação e  execução dos contratos de gestão</a:t>
            </a:r>
          </a:p>
        </p:txBody>
      </p:sp>
      <p:cxnSp>
        <p:nvCxnSpPr>
          <p:cNvPr id="28" name="Conector reto 68">
            <a:extLst>
              <a:ext uri="{FF2B5EF4-FFF2-40B4-BE49-F238E27FC236}">
                <a16:creationId xmlns:a16="http://schemas.microsoft.com/office/drawing/2014/main" id="{0824EF78-7F22-B343-8DCE-EF80758D6A42}"/>
              </a:ext>
            </a:extLst>
          </p:cNvPr>
          <p:cNvCxnSpPr>
            <a:cxnSpLocks/>
          </p:cNvCxnSpPr>
          <p:nvPr/>
        </p:nvCxnSpPr>
        <p:spPr>
          <a:xfrm flipH="1">
            <a:off x="8274124" y="2517173"/>
            <a:ext cx="23476" cy="195186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85F5A94D-3C5C-DE48-B99C-1063E49C4AA3}"/>
              </a:ext>
            </a:extLst>
          </p:cNvPr>
          <p:cNvSpPr txBox="1"/>
          <p:nvPr/>
        </p:nvSpPr>
        <p:spPr>
          <a:xfrm>
            <a:off x="395536" y="5517232"/>
            <a:ext cx="8500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latin typeface="Candara" panose="020E0502030303020204" pitchFamily="34" charset="0"/>
              </a:rPr>
              <a:t>Anualmente é realizada revisão físico e financeira do contrato das unidades, considerando o orçamento previsto para a Coordenadoria, de acordo com o orçamento previsto na Pasta para o próximo exercício</a:t>
            </a:r>
          </a:p>
        </p:txBody>
      </p:sp>
    </p:spTree>
    <p:extLst>
      <p:ext uri="{BB962C8B-B14F-4D97-AF65-F5344CB8AC3E}">
        <p14:creationId xmlns:p14="http://schemas.microsoft.com/office/powerpoint/2010/main" val="41507382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771461-EAA8-E945-82C4-2F95F5676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188" y="116632"/>
            <a:ext cx="8139236" cy="648070"/>
          </a:xfrm>
        </p:spPr>
        <p:txBody>
          <a:bodyPr/>
          <a:lstStyle/>
          <a:p>
            <a:r>
              <a:rPr lang="pt-BR" dirty="0"/>
              <a:t>Acompanhamento da execução de contratos</a:t>
            </a:r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5AB3EF9A-42C1-D449-B63B-0719400C40D1}"/>
              </a:ext>
            </a:extLst>
          </p:cNvPr>
          <p:cNvGrpSpPr/>
          <p:nvPr/>
        </p:nvGrpSpPr>
        <p:grpSpPr>
          <a:xfrm>
            <a:off x="179512" y="1177422"/>
            <a:ext cx="8784975" cy="5234838"/>
            <a:chOff x="179512" y="1002474"/>
            <a:chExt cx="8784975" cy="5234838"/>
          </a:xfrm>
        </p:grpSpPr>
        <p:sp>
          <p:nvSpPr>
            <p:cNvPr id="15" name="Retângulo: Cantos Arredondados 37">
              <a:extLst>
                <a:ext uri="{FF2B5EF4-FFF2-40B4-BE49-F238E27FC236}">
                  <a16:creationId xmlns:a16="http://schemas.microsoft.com/office/drawing/2014/main" id="{11FBCA0F-7845-3547-9509-CEE285C5F3EF}"/>
                </a:ext>
              </a:extLst>
            </p:cNvPr>
            <p:cNvSpPr/>
            <p:nvPr/>
          </p:nvSpPr>
          <p:spPr>
            <a:xfrm>
              <a:off x="179512" y="1002474"/>
              <a:ext cx="4392487" cy="1529497"/>
            </a:xfrm>
            <a:prstGeom prst="roundRect">
              <a:avLst/>
            </a:prstGeom>
            <a:solidFill>
              <a:srgbClr val="15708D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6" name="Retângulo: Cantos Arredondados 38">
              <a:extLst>
                <a:ext uri="{FF2B5EF4-FFF2-40B4-BE49-F238E27FC236}">
                  <a16:creationId xmlns:a16="http://schemas.microsoft.com/office/drawing/2014/main" id="{BD4F05D9-67E1-F54E-8E03-882452FEEC6B}"/>
                </a:ext>
              </a:extLst>
            </p:cNvPr>
            <p:cNvSpPr/>
            <p:nvPr/>
          </p:nvSpPr>
          <p:spPr>
            <a:xfrm>
              <a:off x="4572000" y="2854985"/>
              <a:ext cx="4392487" cy="1529497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7" name="Retângulo: Cantos Arredondados 39">
              <a:extLst>
                <a:ext uri="{FF2B5EF4-FFF2-40B4-BE49-F238E27FC236}">
                  <a16:creationId xmlns:a16="http://schemas.microsoft.com/office/drawing/2014/main" id="{7C44BF46-1603-5844-A927-89AC59EF80A8}"/>
                </a:ext>
              </a:extLst>
            </p:cNvPr>
            <p:cNvSpPr/>
            <p:nvPr/>
          </p:nvSpPr>
          <p:spPr>
            <a:xfrm>
              <a:off x="179512" y="4707815"/>
              <a:ext cx="4392487" cy="1529497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pt-BR" sz="2400" b="1" dirty="0">
                <a:solidFill>
                  <a:schemeClr val="bg1"/>
                </a:solidFill>
                <a:latin typeface="Candara" panose="020E0502030303020204" pitchFamily="34" charset="0"/>
              </a:endParaRPr>
            </a:p>
            <a:p>
              <a:pPr algn="ctr"/>
              <a:endParaRPr lang="pt-BR" dirty="0"/>
            </a:p>
          </p:txBody>
        </p:sp>
      </p:grpSp>
      <p:sp>
        <p:nvSpPr>
          <p:cNvPr id="20" name="Retângulo 19">
            <a:extLst>
              <a:ext uri="{FF2B5EF4-FFF2-40B4-BE49-F238E27FC236}">
                <a16:creationId xmlns:a16="http://schemas.microsoft.com/office/drawing/2014/main" id="{C9CDA3B7-C586-BA40-B064-7D4033AB8C0E}"/>
              </a:ext>
            </a:extLst>
          </p:cNvPr>
          <p:cNvSpPr/>
          <p:nvPr/>
        </p:nvSpPr>
        <p:spPr>
          <a:xfrm>
            <a:off x="247592" y="5705307"/>
            <a:ext cx="2382463" cy="537321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1" name="Agrupar 20">
            <a:extLst>
              <a:ext uri="{FF2B5EF4-FFF2-40B4-BE49-F238E27FC236}">
                <a16:creationId xmlns:a16="http://schemas.microsoft.com/office/drawing/2014/main" id="{64685631-8DF7-8342-896C-612F8A8288D7}"/>
              </a:ext>
            </a:extLst>
          </p:cNvPr>
          <p:cNvGrpSpPr/>
          <p:nvPr/>
        </p:nvGrpSpPr>
        <p:grpSpPr>
          <a:xfrm>
            <a:off x="179512" y="1129990"/>
            <a:ext cx="8784975" cy="5280049"/>
            <a:chOff x="179512" y="1002474"/>
            <a:chExt cx="8784975" cy="5234838"/>
          </a:xfrm>
        </p:grpSpPr>
        <p:sp>
          <p:nvSpPr>
            <p:cNvPr id="22" name="Retângulo: Cantos Arredondados 37">
              <a:extLst>
                <a:ext uri="{FF2B5EF4-FFF2-40B4-BE49-F238E27FC236}">
                  <a16:creationId xmlns:a16="http://schemas.microsoft.com/office/drawing/2014/main" id="{9116D952-6B0B-A94C-95AC-8074D3CC6E35}"/>
                </a:ext>
              </a:extLst>
            </p:cNvPr>
            <p:cNvSpPr/>
            <p:nvPr/>
          </p:nvSpPr>
          <p:spPr>
            <a:xfrm>
              <a:off x="179512" y="1002474"/>
              <a:ext cx="4392487" cy="1529497"/>
            </a:xfrm>
            <a:prstGeom prst="roundRect">
              <a:avLst/>
            </a:prstGeom>
            <a:solidFill>
              <a:srgbClr val="15708D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23" name="Retângulo: Cantos Arredondados 38">
              <a:extLst>
                <a:ext uri="{FF2B5EF4-FFF2-40B4-BE49-F238E27FC236}">
                  <a16:creationId xmlns:a16="http://schemas.microsoft.com/office/drawing/2014/main" id="{7C3604A8-FB11-6340-A7ED-D8D64ED17356}"/>
                </a:ext>
              </a:extLst>
            </p:cNvPr>
            <p:cNvSpPr/>
            <p:nvPr/>
          </p:nvSpPr>
          <p:spPr>
            <a:xfrm>
              <a:off x="4572000" y="2854985"/>
              <a:ext cx="4392487" cy="1529497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24" name="Retângulo: Cantos Arredondados 39">
              <a:extLst>
                <a:ext uri="{FF2B5EF4-FFF2-40B4-BE49-F238E27FC236}">
                  <a16:creationId xmlns:a16="http://schemas.microsoft.com/office/drawing/2014/main" id="{919A05F2-E3FF-AB4E-BAA6-3BD7490BFFEA}"/>
                </a:ext>
              </a:extLst>
            </p:cNvPr>
            <p:cNvSpPr/>
            <p:nvPr/>
          </p:nvSpPr>
          <p:spPr>
            <a:xfrm>
              <a:off x="179512" y="4707815"/>
              <a:ext cx="4392487" cy="1529497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pt-BR" sz="2400" b="1" dirty="0">
                <a:solidFill>
                  <a:schemeClr val="bg1"/>
                </a:solidFill>
                <a:latin typeface="Candara" panose="020E0502030303020204" pitchFamily="34" charset="0"/>
              </a:endParaRPr>
            </a:p>
            <a:p>
              <a:pPr algn="ctr"/>
              <a:endParaRPr lang="pt-BR" dirty="0"/>
            </a:p>
          </p:txBody>
        </p:sp>
      </p:grp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12DD6B3B-C89B-5548-82D2-824E5322972C}"/>
              </a:ext>
            </a:extLst>
          </p:cNvPr>
          <p:cNvSpPr txBox="1"/>
          <p:nvPr/>
        </p:nvSpPr>
        <p:spPr>
          <a:xfrm>
            <a:off x="539551" y="1686426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latin typeface="Candara" panose="020E0502030303020204" pitchFamily="34" charset="0"/>
              </a:rPr>
              <a:t>Indicadores de Produção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4349E6DD-5CC4-1E4C-AADF-B04DDDA85923}"/>
              </a:ext>
            </a:extLst>
          </p:cNvPr>
          <p:cNvSpPr txBox="1"/>
          <p:nvPr/>
        </p:nvSpPr>
        <p:spPr>
          <a:xfrm>
            <a:off x="5118224" y="3563848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latin typeface="Candara" panose="020E0502030303020204" pitchFamily="34" charset="0"/>
              </a:rPr>
              <a:t>Indicadores de Qualidade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45D695B9-E12E-3846-A01C-9983906FACA9}"/>
              </a:ext>
            </a:extLst>
          </p:cNvPr>
          <p:cNvSpPr txBox="1"/>
          <p:nvPr/>
        </p:nvSpPr>
        <p:spPr>
          <a:xfrm>
            <a:off x="147373" y="5242627"/>
            <a:ext cx="44567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solidFill>
                  <a:schemeClr val="bg1"/>
                </a:solidFill>
                <a:latin typeface="Candara" panose="020E0502030303020204" pitchFamily="34" charset="0"/>
              </a:rPr>
              <a:t>Acompanhamento econômico-financeiro e contábil</a:t>
            </a:r>
          </a:p>
          <a:p>
            <a:pPr algn="just"/>
            <a:endParaRPr lang="pt-BR" sz="2400" b="1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29" name="Seta: Divisa 45">
            <a:extLst>
              <a:ext uri="{FF2B5EF4-FFF2-40B4-BE49-F238E27FC236}">
                <a16:creationId xmlns:a16="http://schemas.microsoft.com/office/drawing/2014/main" id="{B5F6C3C7-4AE2-8849-9410-407C7B9666E6}"/>
              </a:ext>
            </a:extLst>
          </p:cNvPr>
          <p:cNvSpPr/>
          <p:nvPr/>
        </p:nvSpPr>
        <p:spPr>
          <a:xfrm>
            <a:off x="4023481" y="1153805"/>
            <a:ext cx="908707" cy="1560431"/>
          </a:xfrm>
          <a:prstGeom prst="chevron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0" name="Seta: Divisa 47">
            <a:extLst>
              <a:ext uri="{FF2B5EF4-FFF2-40B4-BE49-F238E27FC236}">
                <a16:creationId xmlns:a16="http://schemas.microsoft.com/office/drawing/2014/main" id="{2F03DB9C-C100-6245-8733-1D1321BC37B1}"/>
              </a:ext>
            </a:extLst>
          </p:cNvPr>
          <p:cNvSpPr/>
          <p:nvPr/>
        </p:nvSpPr>
        <p:spPr>
          <a:xfrm rot="10800000">
            <a:off x="4211959" y="3014464"/>
            <a:ext cx="908707" cy="1560431"/>
          </a:xfrm>
          <a:prstGeom prst="chevron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1" name="Seta: Divisa 48">
            <a:extLst>
              <a:ext uri="{FF2B5EF4-FFF2-40B4-BE49-F238E27FC236}">
                <a16:creationId xmlns:a16="http://schemas.microsoft.com/office/drawing/2014/main" id="{D6E65D3E-3EF1-F145-9958-D078E57703BE}"/>
              </a:ext>
            </a:extLst>
          </p:cNvPr>
          <p:cNvSpPr/>
          <p:nvPr/>
        </p:nvSpPr>
        <p:spPr>
          <a:xfrm>
            <a:off x="4067944" y="4870386"/>
            <a:ext cx="908707" cy="1560431"/>
          </a:xfrm>
          <a:prstGeom prst="chevron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ABF00203-3361-5446-9647-9F7BB5D32CAE}"/>
              </a:ext>
            </a:extLst>
          </p:cNvPr>
          <p:cNvSpPr txBox="1"/>
          <p:nvPr/>
        </p:nvSpPr>
        <p:spPr>
          <a:xfrm>
            <a:off x="4953470" y="1243144"/>
            <a:ext cx="36724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b="1" dirty="0">
                <a:solidFill>
                  <a:schemeClr val="tx2">
                    <a:lumMod val="75000"/>
                  </a:schemeClr>
                </a:solidFill>
                <a:latin typeface="Candara" panose="020E0502030303020204" pitchFamily="34" charset="0"/>
              </a:rPr>
              <a:t>Periodicidade de acompanhamento por grupo técnico: Mensal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1600" b="1" dirty="0">
              <a:solidFill>
                <a:schemeClr val="tx2">
                  <a:lumMod val="75000"/>
                </a:schemeClr>
              </a:solidFill>
              <a:latin typeface="Candara" panose="020E0502030303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b="1" dirty="0">
                <a:solidFill>
                  <a:schemeClr val="tx2">
                    <a:lumMod val="75000"/>
                  </a:schemeClr>
                </a:solidFill>
                <a:latin typeface="Candara" panose="020E0502030303020204" pitchFamily="34" charset="0"/>
              </a:rPr>
              <a:t>Periodicidade de avaliação para fins de desconto financeiro: Semestral</a:t>
            </a: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53CA2F5B-6716-D943-9392-39DD342A30A3}"/>
              </a:ext>
            </a:extLst>
          </p:cNvPr>
          <p:cNvSpPr txBox="1"/>
          <p:nvPr/>
        </p:nvSpPr>
        <p:spPr>
          <a:xfrm>
            <a:off x="161526" y="3014464"/>
            <a:ext cx="36724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b="1" dirty="0">
                <a:solidFill>
                  <a:srgbClr val="235591"/>
                </a:solidFill>
                <a:latin typeface="Candara" panose="020E0502030303020204" pitchFamily="34" charset="0"/>
              </a:rPr>
              <a:t>Periodicidade de acompanhamento por grupo técnico: Mensal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1600" b="1" dirty="0">
              <a:solidFill>
                <a:srgbClr val="235591"/>
              </a:solidFill>
              <a:latin typeface="Candara" panose="020E0502030303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b="1" dirty="0">
                <a:solidFill>
                  <a:srgbClr val="235591"/>
                </a:solidFill>
                <a:latin typeface="Candara" panose="020E0502030303020204" pitchFamily="34" charset="0"/>
              </a:rPr>
              <a:t>Periodicidade de avaliação para fins de desconto financeiro: Trimestral</a:t>
            </a:r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4A0E2845-7C32-F947-8CC2-264A680FE496}"/>
              </a:ext>
            </a:extLst>
          </p:cNvPr>
          <p:cNvSpPr txBox="1"/>
          <p:nvPr/>
        </p:nvSpPr>
        <p:spPr>
          <a:xfrm>
            <a:off x="5152656" y="4920477"/>
            <a:ext cx="36724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ndara" panose="020E0502030303020204" pitchFamily="34" charset="0"/>
              </a:rPr>
              <a:t>Periodicidade de acompanhamento por grupo técnico: Mensal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1600" b="1" dirty="0">
              <a:solidFill>
                <a:schemeClr val="tx2">
                  <a:lumMod val="60000"/>
                  <a:lumOff val="40000"/>
                </a:schemeClr>
              </a:solidFill>
              <a:latin typeface="Candara" panose="020E0502030303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ndara" panose="020E0502030303020204" pitchFamily="34" charset="0"/>
              </a:rPr>
              <a:t>Periodicidade de avaliação para fins de desconto financeiro: Não se aplica</a:t>
            </a:r>
          </a:p>
        </p:txBody>
      </p:sp>
    </p:spTree>
    <p:extLst>
      <p:ext uri="{BB962C8B-B14F-4D97-AF65-F5344CB8AC3E}">
        <p14:creationId xmlns:p14="http://schemas.microsoft.com/office/powerpoint/2010/main" val="20246497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771461-EAA8-E945-82C4-2F95F5676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188" y="116632"/>
            <a:ext cx="8139236" cy="648070"/>
          </a:xfrm>
        </p:spPr>
        <p:txBody>
          <a:bodyPr/>
          <a:lstStyle/>
          <a:p>
            <a:r>
              <a:rPr lang="pt-BR" dirty="0"/>
              <a:t>Acompanhamento da execução de contratos</a:t>
            </a:r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5AB3EF9A-42C1-D449-B63B-0719400C40D1}"/>
              </a:ext>
            </a:extLst>
          </p:cNvPr>
          <p:cNvGrpSpPr/>
          <p:nvPr/>
        </p:nvGrpSpPr>
        <p:grpSpPr>
          <a:xfrm>
            <a:off x="179512" y="1177422"/>
            <a:ext cx="8784975" cy="5234838"/>
            <a:chOff x="179512" y="1002474"/>
            <a:chExt cx="8784975" cy="5234838"/>
          </a:xfrm>
        </p:grpSpPr>
        <p:sp>
          <p:nvSpPr>
            <p:cNvPr id="15" name="Retângulo: Cantos Arredondados 37">
              <a:extLst>
                <a:ext uri="{FF2B5EF4-FFF2-40B4-BE49-F238E27FC236}">
                  <a16:creationId xmlns:a16="http://schemas.microsoft.com/office/drawing/2014/main" id="{11FBCA0F-7845-3547-9509-CEE285C5F3EF}"/>
                </a:ext>
              </a:extLst>
            </p:cNvPr>
            <p:cNvSpPr/>
            <p:nvPr/>
          </p:nvSpPr>
          <p:spPr>
            <a:xfrm>
              <a:off x="179512" y="1002474"/>
              <a:ext cx="4392487" cy="1529497"/>
            </a:xfrm>
            <a:prstGeom prst="roundRect">
              <a:avLst/>
            </a:prstGeom>
            <a:solidFill>
              <a:srgbClr val="15708D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6" name="Retângulo: Cantos Arredondados 38">
              <a:extLst>
                <a:ext uri="{FF2B5EF4-FFF2-40B4-BE49-F238E27FC236}">
                  <a16:creationId xmlns:a16="http://schemas.microsoft.com/office/drawing/2014/main" id="{BD4F05D9-67E1-F54E-8E03-882452FEEC6B}"/>
                </a:ext>
              </a:extLst>
            </p:cNvPr>
            <p:cNvSpPr/>
            <p:nvPr/>
          </p:nvSpPr>
          <p:spPr>
            <a:xfrm>
              <a:off x="4572000" y="2854985"/>
              <a:ext cx="4392487" cy="1529497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7" name="Retângulo: Cantos Arredondados 39">
              <a:extLst>
                <a:ext uri="{FF2B5EF4-FFF2-40B4-BE49-F238E27FC236}">
                  <a16:creationId xmlns:a16="http://schemas.microsoft.com/office/drawing/2014/main" id="{7C44BF46-1603-5844-A927-89AC59EF80A8}"/>
                </a:ext>
              </a:extLst>
            </p:cNvPr>
            <p:cNvSpPr/>
            <p:nvPr/>
          </p:nvSpPr>
          <p:spPr>
            <a:xfrm>
              <a:off x="179512" y="4707815"/>
              <a:ext cx="4392487" cy="1529497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pt-BR" sz="2400" b="1" dirty="0">
                <a:solidFill>
                  <a:schemeClr val="bg1"/>
                </a:solidFill>
                <a:latin typeface="Candara" panose="020E0502030303020204" pitchFamily="34" charset="0"/>
              </a:endParaRPr>
            </a:p>
            <a:p>
              <a:pPr algn="ctr"/>
              <a:endParaRPr lang="pt-BR" dirty="0"/>
            </a:p>
          </p:txBody>
        </p:sp>
      </p:grpSp>
      <p:sp>
        <p:nvSpPr>
          <p:cNvPr id="20" name="Retângulo 19">
            <a:extLst>
              <a:ext uri="{FF2B5EF4-FFF2-40B4-BE49-F238E27FC236}">
                <a16:creationId xmlns:a16="http://schemas.microsoft.com/office/drawing/2014/main" id="{C9CDA3B7-C586-BA40-B064-7D4033AB8C0E}"/>
              </a:ext>
            </a:extLst>
          </p:cNvPr>
          <p:cNvSpPr/>
          <p:nvPr/>
        </p:nvSpPr>
        <p:spPr>
          <a:xfrm>
            <a:off x="247592" y="5705307"/>
            <a:ext cx="2382463" cy="537321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1" name="Agrupar 20">
            <a:extLst>
              <a:ext uri="{FF2B5EF4-FFF2-40B4-BE49-F238E27FC236}">
                <a16:creationId xmlns:a16="http://schemas.microsoft.com/office/drawing/2014/main" id="{64685631-8DF7-8342-896C-612F8A8288D7}"/>
              </a:ext>
            </a:extLst>
          </p:cNvPr>
          <p:cNvGrpSpPr/>
          <p:nvPr/>
        </p:nvGrpSpPr>
        <p:grpSpPr>
          <a:xfrm>
            <a:off x="179512" y="1129990"/>
            <a:ext cx="8784975" cy="5280049"/>
            <a:chOff x="179512" y="1002474"/>
            <a:chExt cx="8784975" cy="5234838"/>
          </a:xfrm>
        </p:grpSpPr>
        <p:sp>
          <p:nvSpPr>
            <p:cNvPr id="22" name="Retângulo: Cantos Arredondados 37">
              <a:extLst>
                <a:ext uri="{FF2B5EF4-FFF2-40B4-BE49-F238E27FC236}">
                  <a16:creationId xmlns:a16="http://schemas.microsoft.com/office/drawing/2014/main" id="{9116D952-6B0B-A94C-95AC-8074D3CC6E35}"/>
                </a:ext>
              </a:extLst>
            </p:cNvPr>
            <p:cNvSpPr/>
            <p:nvPr/>
          </p:nvSpPr>
          <p:spPr>
            <a:xfrm>
              <a:off x="179512" y="1002474"/>
              <a:ext cx="4392487" cy="1529497"/>
            </a:xfrm>
            <a:prstGeom prst="roundRect">
              <a:avLst/>
            </a:prstGeom>
            <a:solidFill>
              <a:srgbClr val="15708D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23" name="Retângulo: Cantos Arredondados 38">
              <a:extLst>
                <a:ext uri="{FF2B5EF4-FFF2-40B4-BE49-F238E27FC236}">
                  <a16:creationId xmlns:a16="http://schemas.microsoft.com/office/drawing/2014/main" id="{7C3604A8-FB11-6340-A7ED-D8D64ED17356}"/>
                </a:ext>
              </a:extLst>
            </p:cNvPr>
            <p:cNvSpPr/>
            <p:nvPr/>
          </p:nvSpPr>
          <p:spPr>
            <a:xfrm>
              <a:off x="4572000" y="2854985"/>
              <a:ext cx="4392487" cy="1529497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24" name="Retângulo: Cantos Arredondados 39">
              <a:extLst>
                <a:ext uri="{FF2B5EF4-FFF2-40B4-BE49-F238E27FC236}">
                  <a16:creationId xmlns:a16="http://schemas.microsoft.com/office/drawing/2014/main" id="{919A05F2-E3FF-AB4E-BAA6-3BD7490BFFEA}"/>
                </a:ext>
              </a:extLst>
            </p:cNvPr>
            <p:cNvSpPr/>
            <p:nvPr/>
          </p:nvSpPr>
          <p:spPr>
            <a:xfrm>
              <a:off x="179512" y="4707815"/>
              <a:ext cx="4392487" cy="1529497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pt-BR" sz="2400" b="1" dirty="0">
                <a:solidFill>
                  <a:schemeClr val="bg1"/>
                </a:solidFill>
                <a:latin typeface="Candara" panose="020E0502030303020204" pitchFamily="34" charset="0"/>
              </a:endParaRPr>
            </a:p>
            <a:p>
              <a:pPr algn="ctr"/>
              <a:endParaRPr lang="pt-BR" dirty="0"/>
            </a:p>
          </p:txBody>
        </p:sp>
      </p:grp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12DD6B3B-C89B-5548-82D2-824E5322972C}"/>
              </a:ext>
            </a:extLst>
          </p:cNvPr>
          <p:cNvSpPr txBox="1"/>
          <p:nvPr/>
        </p:nvSpPr>
        <p:spPr>
          <a:xfrm>
            <a:off x="539551" y="1686426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latin typeface="Candara" panose="020E0502030303020204" pitchFamily="34" charset="0"/>
              </a:rPr>
              <a:t>Indicadores de Produção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4349E6DD-5CC4-1E4C-AADF-B04DDDA85923}"/>
              </a:ext>
            </a:extLst>
          </p:cNvPr>
          <p:cNvSpPr txBox="1"/>
          <p:nvPr/>
        </p:nvSpPr>
        <p:spPr>
          <a:xfrm>
            <a:off x="5118224" y="3563848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latin typeface="Candara" panose="020E0502030303020204" pitchFamily="34" charset="0"/>
              </a:rPr>
              <a:t>Indicadores de Qualidade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45D695B9-E12E-3846-A01C-9983906FACA9}"/>
              </a:ext>
            </a:extLst>
          </p:cNvPr>
          <p:cNvSpPr txBox="1"/>
          <p:nvPr/>
        </p:nvSpPr>
        <p:spPr>
          <a:xfrm>
            <a:off x="147373" y="5242627"/>
            <a:ext cx="44567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solidFill>
                  <a:schemeClr val="bg1"/>
                </a:solidFill>
                <a:latin typeface="Candara" panose="020E0502030303020204" pitchFamily="34" charset="0"/>
              </a:rPr>
              <a:t>Acompanhamento econômico-financeiro e contábil</a:t>
            </a:r>
          </a:p>
          <a:p>
            <a:pPr algn="just"/>
            <a:endParaRPr lang="pt-BR" sz="2400" b="1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29" name="Seta: Divisa 45">
            <a:extLst>
              <a:ext uri="{FF2B5EF4-FFF2-40B4-BE49-F238E27FC236}">
                <a16:creationId xmlns:a16="http://schemas.microsoft.com/office/drawing/2014/main" id="{B5F6C3C7-4AE2-8849-9410-407C7B9666E6}"/>
              </a:ext>
            </a:extLst>
          </p:cNvPr>
          <p:cNvSpPr/>
          <p:nvPr/>
        </p:nvSpPr>
        <p:spPr>
          <a:xfrm>
            <a:off x="4023481" y="1153805"/>
            <a:ext cx="908707" cy="1560431"/>
          </a:xfrm>
          <a:prstGeom prst="chevron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0" name="Seta: Divisa 47">
            <a:extLst>
              <a:ext uri="{FF2B5EF4-FFF2-40B4-BE49-F238E27FC236}">
                <a16:creationId xmlns:a16="http://schemas.microsoft.com/office/drawing/2014/main" id="{2F03DB9C-C100-6245-8733-1D1321BC37B1}"/>
              </a:ext>
            </a:extLst>
          </p:cNvPr>
          <p:cNvSpPr/>
          <p:nvPr/>
        </p:nvSpPr>
        <p:spPr>
          <a:xfrm rot="10800000">
            <a:off x="4211959" y="3014464"/>
            <a:ext cx="908707" cy="1560431"/>
          </a:xfrm>
          <a:prstGeom prst="chevron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1" name="Seta: Divisa 48">
            <a:extLst>
              <a:ext uri="{FF2B5EF4-FFF2-40B4-BE49-F238E27FC236}">
                <a16:creationId xmlns:a16="http://schemas.microsoft.com/office/drawing/2014/main" id="{D6E65D3E-3EF1-F145-9958-D078E57703BE}"/>
              </a:ext>
            </a:extLst>
          </p:cNvPr>
          <p:cNvSpPr/>
          <p:nvPr/>
        </p:nvSpPr>
        <p:spPr>
          <a:xfrm>
            <a:off x="4067944" y="4870386"/>
            <a:ext cx="908707" cy="1560431"/>
          </a:xfrm>
          <a:prstGeom prst="chevron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ABF00203-3361-5446-9647-9F7BB5D32CAE}"/>
              </a:ext>
            </a:extLst>
          </p:cNvPr>
          <p:cNvSpPr txBox="1"/>
          <p:nvPr/>
        </p:nvSpPr>
        <p:spPr>
          <a:xfrm>
            <a:off x="4953470" y="1243144"/>
            <a:ext cx="36724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b="1" dirty="0">
                <a:solidFill>
                  <a:schemeClr val="tx2">
                    <a:lumMod val="75000"/>
                  </a:schemeClr>
                </a:solidFill>
                <a:latin typeface="Candara" panose="020E0502030303020204" pitchFamily="34" charset="0"/>
              </a:rPr>
              <a:t>Periodicidade de acompanhamento por grupo técnico: Mensal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1600" b="1" dirty="0">
              <a:solidFill>
                <a:schemeClr val="tx2">
                  <a:lumMod val="75000"/>
                </a:schemeClr>
              </a:solidFill>
              <a:latin typeface="Candara" panose="020E0502030303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b="1" dirty="0">
                <a:solidFill>
                  <a:schemeClr val="tx2">
                    <a:lumMod val="75000"/>
                  </a:schemeClr>
                </a:solidFill>
                <a:latin typeface="Candara" panose="020E0502030303020204" pitchFamily="34" charset="0"/>
              </a:rPr>
              <a:t>Periodicidade de avaliação para fins de desconto financeiro: Semestral</a:t>
            </a: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53CA2F5B-6716-D943-9392-39DD342A30A3}"/>
              </a:ext>
            </a:extLst>
          </p:cNvPr>
          <p:cNvSpPr txBox="1"/>
          <p:nvPr/>
        </p:nvSpPr>
        <p:spPr>
          <a:xfrm>
            <a:off x="161526" y="3014464"/>
            <a:ext cx="36724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b="1" dirty="0">
                <a:solidFill>
                  <a:srgbClr val="235591"/>
                </a:solidFill>
                <a:latin typeface="Candara" panose="020E0502030303020204" pitchFamily="34" charset="0"/>
              </a:rPr>
              <a:t>Periodicidade de acompanhamento por grupo técnico: Mensal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1600" b="1" dirty="0">
              <a:solidFill>
                <a:srgbClr val="235591"/>
              </a:solidFill>
              <a:latin typeface="Candara" panose="020E0502030303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b="1" dirty="0">
                <a:solidFill>
                  <a:srgbClr val="235591"/>
                </a:solidFill>
                <a:latin typeface="Candara" panose="020E0502030303020204" pitchFamily="34" charset="0"/>
              </a:rPr>
              <a:t>Periodicidade de avaliação para fins de desconto financeiro: Trimestral</a:t>
            </a:r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4A0E2845-7C32-F947-8CC2-264A680FE496}"/>
              </a:ext>
            </a:extLst>
          </p:cNvPr>
          <p:cNvSpPr txBox="1"/>
          <p:nvPr/>
        </p:nvSpPr>
        <p:spPr>
          <a:xfrm>
            <a:off x="5152656" y="4920477"/>
            <a:ext cx="36724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ndara" panose="020E0502030303020204" pitchFamily="34" charset="0"/>
              </a:rPr>
              <a:t>Periodicidade de acompanhamento por grupo técnico: Mensal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1600" b="1" dirty="0">
              <a:solidFill>
                <a:schemeClr val="tx2">
                  <a:lumMod val="60000"/>
                  <a:lumOff val="40000"/>
                </a:schemeClr>
              </a:solidFill>
              <a:latin typeface="Candara" panose="020E0502030303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ndara" panose="020E0502030303020204" pitchFamily="34" charset="0"/>
              </a:rPr>
              <a:t>Periodicidade de avaliação para fins de desconto financeiro: Não se aplica</a:t>
            </a:r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E5CFDE7A-2742-AA4B-9F26-EA74BF800EA8}"/>
              </a:ext>
            </a:extLst>
          </p:cNvPr>
          <p:cNvSpPr/>
          <p:nvPr/>
        </p:nvSpPr>
        <p:spPr>
          <a:xfrm>
            <a:off x="-49704" y="4"/>
            <a:ext cx="9193703" cy="6885380"/>
          </a:xfrm>
          <a:prstGeom prst="rect">
            <a:avLst/>
          </a:prstGeom>
          <a:solidFill>
            <a:schemeClr val="bg1">
              <a:alpha val="57000"/>
            </a:schemeClr>
          </a:solidFill>
          <a:ln>
            <a:noFill/>
          </a:ln>
          <a:effectLst>
            <a:glow rad="127000">
              <a:schemeClr val="bg1">
                <a:alpha val="27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35" name="Imagem 34" descr="Desenho de uma pessoa&#10;&#10;Descrição gerada automaticamente com confiança baixa">
            <a:extLst>
              <a:ext uri="{FF2B5EF4-FFF2-40B4-BE49-F238E27FC236}">
                <a16:creationId xmlns:a16="http://schemas.microsoft.com/office/drawing/2014/main" id="{4F4EFFF6-6B96-4044-A39D-7A39341BAD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4338">
            <a:off x="-620146" y="-127191"/>
            <a:ext cx="7640257" cy="7112380"/>
          </a:xfrm>
          <a:prstGeom prst="rect">
            <a:avLst/>
          </a:prstGeom>
        </p:spPr>
      </p:pic>
      <p:sp>
        <p:nvSpPr>
          <p:cNvPr id="36" name="CaixaDeTexto 35">
            <a:extLst>
              <a:ext uri="{FF2B5EF4-FFF2-40B4-BE49-F238E27FC236}">
                <a16:creationId xmlns:a16="http://schemas.microsoft.com/office/drawing/2014/main" id="{7E9B5F84-0A7F-974B-AF0C-DAE41F72210F}"/>
              </a:ext>
            </a:extLst>
          </p:cNvPr>
          <p:cNvSpPr txBox="1"/>
          <p:nvPr/>
        </p:nvSpPr>
        <p:spPr>
          <a:xfrm>
            <a:off x="891864" y="1701725"/>
            <a:ext cx="461623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latin typeface="Candara" panose="020E0502030303020204" pitchFamily="34" charset="0"/>
              </a:rPr>
              <a:t>Os descontos financeiros decorrentes do não cumprimento de metas, bem como os ajustes de produção e custeio, pressupõem a realização de termos aditivos aos contratos de gestão</a:t>
            </a:r>
          </a:p>
        </p:txBody>
      </p:sp>
    </p:spTree>
    <p:extLst>
      <p:ext uri="{BB962C8B-B14F-4D97-AF65-F5344CB8AC3E}">
        <p14:creationId xmlns:p14="http://schemas.microsoft.com/office/powerpoint/2010/main" val="21431228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30A549-00C2-5049-BC22-6D358553D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Prestação de contas e exigências legais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BB71B52F-9EC9-ED4A-9E1A-143D376CC0A2}"/>
              </a:ext>
            </a:extLst>
          </p:cNvPr>
          <p:cNvSpPr/>
          <p:nvPr/>
        </p:nvSpPr>
        <p:spPr>
          <a:xfrm>
            <a:off x="319600" y="5627983"/>
            <a:ext cx="2382463" cy="537321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466AE84B-27C6-1E44-B61B-2C2168E695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91040372"/>
              </p:ext>
            </p:extLst>
          </p:nvPr>
        </p:nvGraphicFramePr>
        <p:xfrm>
          <a:off x="323528" y="1124744"/>
          <a:ext cx="8568952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764111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B16E33-443C-6D4A-9D14-90DDF75D2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600" dirty="0"/>
              <a:t>Avaliação de cumprimento dos dispositivos contratuais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682ABCD-3457-5D42-BA41-538B3F668C7D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pt-BR" sz="2000" dirty="0"/>
              <a:t>Definida pela Seção IV da Lei Complementar nº 846, de 04/06/1998;</a:t>
            </a:r>
          </a:p>
          <a:p>
            <a:endParaRPr lang="pt-BR" sz="2000" dirty="0"/>
          </a:p>
          <a:p>
            <a:r>
              <a:rPr lang="pt-BR" sz="2000" dirty="0"/>
              <a:t>Fiscalizado pelas Secretarias de Estado e por Comissão alheia à CGCSS, composta por profissionais de notória especialização na área de avaliação em saúde pública, 02 membros do Conselho Estadual de Saúde (CES) e 02 integrantes da Comissão de Saúde e Higiene da Assembleia Legislativa;</a:t>
            </a:r>
          </a:p>
          <a:p>
            <a:endParaRPr lang="pt-BR" sz="2000" dirty="0"/>
          </a:p>
          <a:p>
            <a:r>
              <a:rPr lang="pt-BR" sz="2000" dirty="0"/>
              <a:t>Balanço e prestações de contas são analisados pelo Tribunal de Contas do Estado;</a:t>
            </a:r>
          </a:p>
          <a:p>
            <a:endParaRPr lang="pt-BR" sz="2000" dirty="0"/>
          </a:p>
          <a:p>
            <a:r>
              <a:rPr lang="pt-BR" sz="2000" dirty="0"/>
              <a:t>Avaliação trimestral com a participação dos serviços de saúde, CGCSS, Departamento Regional de Saúde (DRS);</a:t>
            </a:r>
          </a:p>
          <a:p>
            <a:endParaRPr lang="pt-BR" sz="2000" dirty="0"/>
          </a:p>
          <a:p>
            <a:r>
              <a:rPr lang="pt-BR" sz="2000" dirty="0"/>
              <a:t>Periodicidade da avaliação dos indicadores para fins de desconto nos repasses financeiros: indicadores de produção – semestral; qualidade – trimestral.</a:t>
            </a:r>
          </a:p>
          <a:p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844445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BFE536-49C0-F143-83AA-DCD25EF88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Estrutura dos contratos de gestão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6010160-1DFE-014E-96BE-3FCB41953D4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algn="just" fontAlgn="base"/>
            <a:r>
              <a:rPr lang="pt-BR" sz="2000" dirty="0">
                <a:ea typeface="Verdana" panose="020B0604030504040204" pitchFamily="34" charset="0"/>
              </a:rPr>
              <a:t>Escopo básico dos instrumentos</a:t>
            </a:r>
          </a:p>
          <a:p>
            <a:pPr marL="889000" indent="-509588" algn="just" fontAlgn="base">
              <a:buFont typeface="+mj-lt"/>
              <a:buAutoNum type="romanUcPeriod"/>
            </a:pPr>
            <a:r>
              <a:rPr lang="pt-BR" sz="1800" dirty="0">
                <a:ea typeface="Verdana" panose="020B0604030504040204" pitchFamily="34" charset="0"/>
              </a:rPr>
              <a:t>Objeto do instrumento;</a:t>
            </a:r>
          </a:p>
          <a:p>
            <a:pPr marL="889000" indent="-509588" algn="just" fontAlgn="base">
              <a:buFont typeface="+mj-lt"/>
              <a:buAutoNum type="romanUcPeriod"/>
            </a:pPr>
            <a:r>
              <a:rPr lang="pt-BR" sz="1800" dirty="0">
                <a:ea typeface="Verdana" panose="020B0604030504040204" pitchFamily="34" charset="0"/>
              </a:rPr>
              <a:t>Obrigações da contratada e da contratante;</a:t>
            </a:r>
          </a:p>
          <a:p>
            <a:pPr marL="889000" indent="-509588" algn="just" fontAlgn="base">
              <a:buFont typeface="+mj-lt"/>
              <a:buAutoNum type="romanUcPeriod"/>
            </a:pPr>
            <a:r>
              <a:rPr lang="pt-BR" sz="1800" dirty="0">
                <a:ea typeface="Verdana" panose="020B0604030504040204" pitchFamily="34" charset="0"/>
              </a:rPr>
              <a:t>Avaliação do cumprimento das metas </a:t>
            </a:r>
            <a:r>
              <a:rPr lang="pt-BR" sz="1800" dirty="0" err="1">
                <a:ea typeface="Verdana" panose="020B0604030504040204" pitchFamily="34" charset="0"/>
              </a:rPr>
              <a:t>contratualizadas</a:t>
            </a:r>
            <a:r>
              <a:rPr lang="pt-BR" sz="1800" dirty="0">
                <a:ea typeface="Verdana" panose="020B0604030504040204" pitchFamily="34" charset="0"/>
              </a:rPr>
              <a:t>;</a:t>
            </a:r>
          </a:p>
          <a:p>
            <a:pPr marL="889000" indent="-509588" algn="just" fontAlgn="base">
              <a:buFont typeface="+mj-lt"/>
              <a:buAutoNum type="romanUcPeriod"/>
            </a:pPr>
            <a:r>
              <a:rPr lang="pt-BR" sz="1800" dirty="0">
                <a:ea typeface="Verdana" panose="020B0604030504040204" pitchFamily="34" charset="0"/>
              </a:rPr>
              <a:t>Repasses financeiros (custeio e investimento);</a:t>
            </a:r>
          </a:p>
          <a:p>
            <a:pPr marL="889000" indent="-509588" algn="just" fontAlgn="base">
              <a:buFont typeface="+mj-lt"/>
              <a:buAutoNum type="romanUcPeriod"/>
            </a:pPr>
            <a:r>
              <a:rPr lang="pt-BR" sz="1800" dirty="0">
                <a:ea typeface="Verdana" panose="020B0604030504040204" pitchFamily="34" charset="0"/>
              </a:rPr>
              <a:t>Descrição dos serviços contratados;</a:t>
            </a:r>
          </a:p>
          <a:p>
            <a:pPr marL="889000" indent="-509588" algn="just" fontAlgn="base">
              <a:buFont typeface="+mj-lt"/>
              <a:buAutoNum type="romanUcPeriod"/>
            </a:pPr>
            <a:r>
              <a:rPr lang="pt-BR" sz="1800" dirty="0">
                <a:ea typeface="Verdana" panose="020B0604030504040204" pitchFamily="34" charset="0"/>
              </a:rPr>
              <a:t>Definição de metas de produção e do escopo assistencial;</a:t>
            </a:r>
          </a:p>
          <a:p>
            <a:pPr marL="889000" indent="-509588" algn="just" fontAlgn="base">
              <a:buFont typeface="+mj-lt"/>
              <a:buAutoNum type="romanUcPeriod"/>
            </a:pPr>
            <a:r>
              <a:rPr lang="pt-BR" sz="1800" dirty="0">
                <a:ea typeface="Verdana" panose="020B0604030504040204" pitchFamily="34" charset="0"/>
              </a:rPr>
              <a:t>Definição do sistema de pagamento (avaliação e valoração dos indicadores de produção);</a:t>
            </a:r>
          </a:p>
          <a:p>
            <a:pPr marL="889000" indent="-509588" algn="just" fontAlgn="base">
              <a:buFont typeface="+mj-lt"/>
              <a:buAutoNum type="romanUcPeriod"/>
            </a:pPr>
            <a:r>
              <a:rPr lang="pt-BR" sz="1800" dirty="0">
                <a:ea typeface="Verdana" panose="020B0604030504040204" pitchFamily="34" charset="0"/>
              </a:rPr>
              <a:t>Definição dos indicadores de qualidade (pré-requisitos e valorados).</a:t>
            </a:r>
          </a:p>
          <a:p>
            <a:pPr algn="just" fontAlgn="base"/>
            <a:endParaRPr lang="pt-BR" sz="2000" dirty="0">
              <a:ea typeface="Verdana" panose="020B0604030504040204" pitchFamily="34" charset="0"/>
            </a:endParaRPr>
          </a:p>
          <a:p>
            <a:pPr algn="just" fontAlgn="base"/>
            <a:r>
              <a:rPr lang="pt-BR" sz="2000" dirty="0">
                <a:ea typeface="Verdana" panose="020B0604030504040204" pitchFamily="34" charset="0"/>
              </a:rPr>
              <a:t>Minutas padronizadas e aprovadas pela Consultoria Jurídica da Pasta.</a:t>
            </a:r>
          </a:p>
          <a:p>
            <a:pPr algn="just" fontAlgn="base"/>
            <a:endParaRPr lang="pt-BR" sz="2000" dirty="0">
              <a:ea typeface="Verdana" panose="020B0604030504040204" pitchFamily="34" charset="0"/>
            </a:endParaRPr>
          </a:p>
          <a:p>
            <a:pPr algn="just" fontAlgn="base"/>
            <a:r>
              <a:rPr lang="pt-BR" sz="2000" dirty="0">
                <a:ea typeface="Verdana" panose="020B0604030504040204" pitchFamily="34" charset="0"/>
              </a:rPr>
              <a:t>Vigência prevista: 60 meses</a:t>
            </a:r>
          </a:p>
          <a:p>
            <a:pPr algn="just" fontAlgn="base"/>
            <a:endParaRPr lang="pt-BR" sz="2000" b="1" dirty="0">
              <a:ea typeface="Verdana" panose="020B0604030504040204" pitchFamily="34" charset="0"/>
            </a:endParaRPr>
          </a:p>
          <a:p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916470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2AC170-5256-944D-87E0-B575473CE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Agenda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BFB17C7-155B-E349-BC63-F18BAB662FA9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285750" indent="-285750"/>
            <a:r>
              <a:rPr lang="pt-BR" sz="2000" dirty="0"/>
              <a:t>A CGCSS/SES hoje</a:t>
            </a:r>
          </a:p>
          <a:p>
            <a:pPr marL="285750" indent="-285750"/>
            <a:endParaRPr lang="pt-BR" sz="2000" dirty="0"/>
          </a:p>
          <a:p>
            <a:pPr marL="285750" indent="-285750"/>
            <a:r>
              <a:rPr lang="pt-BR" sz="2000" dirty="0"/>
              <a:t>Breve histórico</a:t>
            </a:r>
          </a:p>
          <a:p>
            <a:pPr marL="285750" indent="-285750"/>
            <a:endParaRPr lang="pt-BR" sz="2000" dirty="0"/>
          </a:p>
          <a:p>
            <a:pPr marL="285750" indent="-285750"/>
            <a:r>
              <a:rPr lang="pt-BR" sz="2000" dirty="0"/>
              <a:t>Macroprocessos da CGCSS</a:t>
            </a:r>
          </a:p>
          <a:p>
            <a:pPr marL="285750" indent="-285750"/>
            <a:endParaRPr lang="pt-BR" sz="2000" dirty="0"/>
          </a:p>
          <a:p>
            <a:pPr marL="285750" indent="-285750"/>
            <a:r>
              <a:rPr lang="pt-BR" sz="2000" dirty="0"/>
              <a:t>Estrutura dos contratos de gestão</a:t>
            </a:r>
          </a:p>
          <a:p>
            <a:pPr marL="285750" indent="-285750"/>
            <a:endParaRPr lang="pt-BR" sz="2000" dirty="0"/>
          </a:p>
          <a:p>
            <a:pPr marL="285750" indent="-285750"/>
            <a:r>
              <a:rPr lang="pt-BR" sz="2000" dirty="0"/>
              <a:t>Sistemas de apoio e Portal da Transparência</a:t>
            </a:r>
          </a:p>
          <a:p>
            <a:pPr marL="285750" indent="-285750"/>
            <a:endParaRPr lang="pt-BR" sz="2000" dirty="0"/>
          </a:p>
          <a:p>
            <a:pPr marL="285750" indent="-285750"/>
            <a:r>
              <a:rPr lang="pt-BR" sz="2000" dirty="0"/>
              <a:t>Potencial e resultados do modelo</a:t>
            </a:r>
          </a:p>
          <a:p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171228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84BB7E-3E7D-8147-A364-53EB9D482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Hospitais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9AF8F55-53C5-2845-8529-3F9988081359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algn="just" fontAlgn="base"/>
            <a:r>
              <a:rPr lang="pt-BR" sz="2000" dirty="0">
                <a:ea typeface="Verdana" panose="020B0604030504040204" pitchFamily="34" charset="0"/>
              </a:rPr>
              <a:t>Gerais e especializados (</a:t>
            </a:r>
            <a:r>
              <a:rPr lang="pt-BR" sz="2000" dirty="0" err="1">
                <a:ea typeface="Verdana" panose="020B0604030504040204" pitchFamily="34" charset="0"/>
              </a:rPr>
              <a:t>ex</a:t>
            </a:r>
            <a:r>
              <a:rPr lang="pt-BR" sz="2000" dirty="0">
                <a:ea typeface="Verdana" panose="020B0604030504040204" pitchFamily="34" charset="0"/>
              </a:rPr>
              <a:t>: psiquiátrico, maternidade e penitenciário);</a:t>
            </a:r>
          </a:p>
          <a:p>
            <a:pPr algn="just" fontAlgn="base"/>
            <a:r>
              <a:rPr lang="pt-BR" sz="2000" dirty="0">
                <a:ea typeface="Verdana" panose="020B0604030504040204" pitchFamily="34" charset="0"/>
              </a:rPr>
              <a:t>Alto índice de satisfação do usuário (média de 89,1% em 2021, segundo pesquisa de satisfação realizada pela Humanização – SES);</a:t>
            </a:r>
          </a:p>
          <a:p>
            <a:pPr algn="just" fontAlgn="base"/>
            <a:r>
              <a:rPr lang="pt-BR" sz="2000" dirty="0">
                <a:ea typeface="Verdana" panose="020B0604030504040204" pitchFamily="34" charset="0"/>
              </a:rPr>
              <a:t>Repasses financeiros definidos por orçamentação global. </a:t>
            </a:r>
          </a:p>
          <a:p>
            <a:endParaRPr lang="pt-BR" sz="2000" dirty="0"/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B1C4B102-0107-E947-AA4D-13E849CF52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8063027"/>
              </p:ext>
            </p:extLst>
          </p:nvPr>
        </p:nvGraphicFramePr>
        <p:xfrm>
          <a:off x="3349995" y="2506842"/>
          <a:ext cx="5472608" cy="3866484"/>
        </p:xfrm>
        <a:graphic>
          <a:graphicData uri="http://schemas.openxmlformats.org/drawingml/2006/table">
            <a:tbl>
              <a:tblPr firstRow="1">
                <a:tableStyleId>{B301B821-A1FF-4177-AEE7-76D212191A09}</a:tableStyleId>
              </a:tblPr>
              <a:tblGrid>
                <a:gridCol w="39731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94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1534">
                <a:tc>
                  <a:txBody>
                    <a:bodyPr/>
                    <a:lstStyle/>
                    <a:p>
                      <a:pPr marL="47625" indent="0" algn="l" fontAlgn="b">
                        <a:tabLst/>
                      </a:pPr>
                      <a:r>
                        <a:rPr lang="pt-BR" sz="1800" b="1" u="none" strike="noStrike" kern="1200" dirty="0">
                          <a:solidFill>
                            <a:schemeClr val="bg1"/>
                          </a:solidFill>
                          <a:effectLst/>
                        </a:rPr>
                        <a:t>Linha de contratação</a:t>
                      </a:r>
                      <a:endParaRPr lang="pt-BR" sz="18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1113" indent="0" algn="ctr">
                        <a:spcAft>
                          <a:spcPts val="0"/>
                        </a:spcAft>
                        <a:tabLst/>
                      </a:pPr>
                      <a:r>
                        <a:rPr lang="pt-BR" sz="1800" b="1" u="none" strike="noStrike" kern="1200" dirty="0">
                          <a:solidFill>
                            <a:schemeClr val="bg1"/>
                          </a:solidFill>
                          <a:effectLst/>
                        </a:rPr>
                        <a:t>Realizado (2021)</a:t>
                      </a:r>
                      <a:endParaRPr lang="pt-BR" sz="18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1534">
                <a:tc>
                  <a:txBody>
                    <a:bodyPr/>
                    <a:lstStyle/>
                    <a:p>
                      <a:pPr marL="47625" indent="0" algn="l" defTabSz="914400" rtl="0" eaLnBrk="1" fontAlgn="ctr" latinLnBrk="0" hangingPunct="1">
                        <a:tabLst/>
                      </a:pPr>
                      <a:r>
                        <a:rPr lang="pt-BR" sz="18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Saídas Hospitalares em Clínicas Médica, Obstétrica, Pediátrica e Psiquiátrica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1113" indent="0" algn="ctr" defTabSz="914400" rtl="0" eaLnBrk="1" fontAlgn="ctr" latinLnBrk="0" hangingPunct="1">
                        <a:spcAft>
                          <a:spcPts val="0"/>
                        </a:spcAft>
                        <a:tabLst/>
                      </a:pPr>
                      <a:r>
                        <a:rPr lang="pt-BR" sz="1800" b="0" u="none" strike="noStrike" kern="1200" dirty="0">
                          <a:solidFill>
                            <a:schemeClr val="dk1"/>
                          </a:solidFill>
                          <a:effectLst/>
                        </a:rPr>
                        <a:t>222.594</a:t>
                      </a:r>
                      <a:endParaRPr lang="pt-BR" sz="18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1534">
                <a:tc>
                  <a:txBody>
                    <a:bodyPr/>
                    <a:lstStyle/>
                    <a:p>
                      <a:pPr marL="47625" indent="0" algn="l" defTabSz="914400" rtl="0" eaLnBrk="1" fontAlgn="ctr" latinLnBrk="0" hangingPunct="1">
                        <a:tabLst/>
                      </a:pPr>
                      <a:r>
                        <a:rPr lang="pt-BR" sz="18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Saídas Hospitalares em Clínica Cirúrgica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1113" indent="0" algn="ctr" defTabSz="914400" rtl="0" eaLnBrk="1" fontAlgn="ctr" latinLnBrk="0" hangingPunct="1">
                        <a:spcAft>
                          <a:spcPts val="0"/>
                        </a:spcAft>
                        <a:tabLst/>
                      </a:pPr>
                      <a:r>
                        <a:rPr lang="pt-BR" sz="1800" b="0" u="none" strike="noStrike" kern="1200" dirty="0">
                          <a:solidFill>
                            <a:schemeClr val="dk1"/>
                          </a:solidFill>
                          <a:effectLst/>
                        </a:rPr>
                        <a:t>104.589</a:t>
                      </a:r>
                      <a:endParaRPr lang="pt-BR" sz="18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1534">
                <a:tc>
                  <a:txBody>
                    <a:bodyPr/>
                    <a:lstStyle/>
                    <a:p>
                      <a:pPr marL="47625" indent="0" algn="l" defTabSz="914400" rtl="0" eaLnBrk="1" fontAlgn="ctr" latinLnBrk="0" hangingPunct="1">
                        <a:tabLst/>
                      </a:pPr>
                      <a:r>
                        <a:rPr lang="pt-BR" sz="18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HD Cirúrgico/Cirurgia Ambulatorial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1113" indent="0" algn="ctr" defTabSz="914400" rtl="0" eaLnBrk="1" fontAlgn="ctr" latinLnBrk="0" hangingPunct="1">
                        <a:spcAft>
                          <a:spcPts val="0"/>
                        </a:spcAft>
                        <a:tabLst/>
                      </a:pPr>
                      <a:r>
                        <a:rPr lang="pt-BR" sz="1800" b="0" u="none" strike="noStrike" kern="1200" dirty="0">
                          <a:solidFill>
                            <a:schemeClr val="dk1"/>
                          </a:solidFill>
                          <a:effectLst/>
                        </a:rPr>
                        <a:t>54.327</a:t>
                      </a:r>
                      <a:endParaRPr lang="pt-BR" sz="18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1534">
                <a:tc>
                  <a:txBody>
                    <a:bodyPr/>
                    <a:lstStyle/>
                    <a:p>
                      <a:pPr marL="47625" indent="0" algn="l" defTabSz="914400" rtl="0" eaLnBrk="1" fontAlgn="ctr" latinLnBrk="0" hangingPunct="1">
                        <a:tabLst/>
                      </a:pPr>
                      <a:r>
                        <a:rPr lang="pt-BR" sz="18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Urgência/Emergência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1113" indent="0" algn="ctr" defTabSz="914400" rtl="0" eaLnBrk="1" fontAlgn="ctr" latinLnBrk="0" hangingPunct="1">
                        <a:spcAft>
                          <a:spcPts val="0"/>
                        </a:spcAft>
                        <a:tabLst/>
                      </a:pPr>
                      <a:r>
                        <a:rPr lang="pt-BR" sz="1800" b="0" u="none" strike="noStrike" kern="1200" dirty="0">
                          <a:solidFill>
                            <a:schemeClr val="dk1"/>
                          </a:solidFill>
                          <a:effectLst/>
                        </a:rPr>
                        <a:t>955.543</a:t>
                      </a:r>
                      <a:endParaRPr lang="pt-BR" sz="18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1534">
                <a:tc>
                  <a:txBody>
                    <a:bodyPr/>
                    <a:lstStyle/>
                    <a:p>
                      <a:pPr marL="47625" indent="0" algn="l" defTabSz="914400" rtl="0" eaLnBrk="1" fontAlgn="ctr" latinLnBrk="0" hangingPunct="1">
                        <a:tabLst/>
                      </a:pPr>
                      <a:r>
                        <a:rPr lang="pt-BR" sz="18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Atividade Ambulatorial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1113" indent="0" algn="ctr" defTabSz="914400" rtl="0" eaLnBrk="1" fontAlgn="ctr" latinLnBrk="0" hangingPunct="1">
                        <a:spcAft>
                          <a:spcPts val="0"/>
                        </a:spcAft>
                        <a:tabLst/>
                      </a:pPr>
                      <a:r>
                        <a:rPr lang="pt-BR" sz="1800" b="0" u="none" strike="noStrike" kern="1200" dirty="0">
                          <a:solidFill>
                            <a:schemeClr val="dk1"/>
                          </a:solidFill>
                          <a:effectLst/>
                        </a:rPr>
                        <a:t>1.919.699</a:t>
                      </a:r>
                      <a:endParaRPr lang="pt-BR" sz="18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1534">
                <a:tc>
                  <a:txBody>
                    <a:bodyPr/>
                    <a:lstStyle/>
                    <a:p>
                      <a:pPr marL="47625" indent="0" algn="l" defTabSz="914400" rtl="0" eaLnBrk="1" fontAlgn="ctr" latinLnBrk="0" hangingPunct="1">
                        <a:tabLst/>
                      </a:pPr>
                      <a:r>
                        <a:rPr lang="pt-BR" sz="18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SADT Externo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1113" indent="0" algn="ctr">
                        <a:spcAft>
                          <a:spcPts val="0"/>
                        </a:spcAft>
                        <a:tabLst/>
                      </a:pPr>
                      <a:r>
                        <a:rPr lang="pt-BR" sz="1800" b="0" u="none" strike="noStrike" kern="1200" dirty="0">
                          <a:solidFill>
                            <a:schemeClr val="dk1"/>
                          </a:solidFill>
                          <a:effectLst/>
                        </a:rPr>
                        <a:t>1.076.924</a:t>
                      </a:r>
                      <a:endParaRPr lang="pt-BR" sz="18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1534">
                <a:tc>
                  <a:txBody>
                    <a:bodyPr/>
                    <a:lstStyle/>
                    <a:p>
                      <a:pPr marL="47625" indent="0" algn="l" fontAlgn="ctr">
                        <a:tabLst/>
                      </a:pPr>
                      <a:r>
                        <a:rPr lang="pt-BR" sz="1800" b="0" u="none" strike="noStrike" kern="1200" dirty="0">
                          <a:effectLst/>
                        </a:rPr>
                        <a:t>Tratamentos Clínicos</a:t>
                      </a:r>
                      <a:endParaRPr lang="pt-BR" sz="18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1113" indent="0" algn="ctr">
                        <a:spcAft>
                          <a:spcPts val="0"/>
                        </a:spcAft>
                        <a:tabLst/>
                      </a:pPr>
                      <a:r>
                        <a:rPr lang="pt-BR" sz="1800" b="0" u="none" strike="noStrike" kern="1200" dirty="0">
                          <a:solidFill>
                            <a:schemeClr val="dk1"/>
                          </a:solidFill>
                          <a:effectLst/>
                        </a:rPr>
                        <a:t>441.700</a:t>
                      </a:r>
                      <a:endParaRPr lang="pt-BR" sz="18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Retângulo: Cantos Arredondados 9">
            <a:extLst>
              <a:ext uri="{FF2B5EF4-FFF2-40B4-BE49-F238E27FC236}">
                <a16:creationId xmlns:a16="http://schemas.microsoft.com/office/drawing/2014/main" id="{8FA56428-F7F9-2047-8414-A57F1A548142}"/>
              </a:ext>
            </a:extLst>
          </p:cNvPr>
          <p:cNvSpPr/>
          <p:nvPr/>
        </p:nvSpPr>
        <p:spPr>
          <a:xfrm>
            <a:off x="383479" y="2564904"/>
            <a:ext cx="2110689" cy="1185614"/>
          </a:xfrm>
          <a:prstGeom prst="roundRect">
            <a:avLst/>
          </a:prstGeom>
          <a:blipFill rotWithShape="0">
            <a:blip r:embed="rId2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pt-BR" dirty="0"/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id="{88B5025D-4B78-1340-A58E-4BEAE71F4B68}"/>
              </a:ext>
            </a:extLst>
          </p:cNvPr>
          <p:cNvGrpSpPr/>
          <p:nvPr/>
        </p:nvGrpSpPr>
        <p:grpSpPr>
          <a:xfrm>
            <a:off x="84367" y="3656653"/>
            <a:ext cx="2708912" cy="636443"/>
            <a:chOff x="409739" y="1094861"/>
            <a:chExt cx="2708912" cy="636443"/>
          </a:xfrm>
        </p:grpSpPr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7E9E2D0A-7854-1740-9BC5-DDABBEB69902}"/>
                </a:ext>
              </a:extLst>
            </p:cNvPr>
            <p:cNvSpPr/>
            <p:nvPr/>
          </p:nvSpPr>
          <p:spPr>
            <a:xfrm>
              <a:off x="409739" y="1094861"/>
              <a:ext cx="2708912" cy="537321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CaixaDeTexto 7">
              <a:extLst>
                <a:ext uri="{FF2B5EF4-FFF2-40B4-BE49-F238E27FC236}">
                  <a16:creationId xmlns:a16="http://schemas.microsoft.com/office/drawing/2014/main" id="{8275393E-10A8-C546-A20F-B3462455432A}"/>
                </a:ext>
              </a:extLst>
            </p:cNvPr>
            <p:cNvSpPr txBox="1"/>
            <p:nvPr/>
          </p:nvSpPr>
          <p:spPr>
            <a:xfrm>
              <a:off x="409739" y="1193983"/>
              <a:ext cx="2708912" cy="5373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06680" bIns="0" numCol="1" spcCol="1270" anchor="t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1500" b="1" kern="1200" dirty="0">
                  <a:solidFill>
                    <a:schemeClr val="tx1"/>
                  </a:solidFill>
                  <a:latin typeface="Candara" pitchFamily="34" charset="0"/>
                </a:rPr>
                <a:t>Hospital Reg. Pres. Prudente</a:t>
              </a:r>
              <a:endParaRPr lang="pt-BR" sz="1500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9" name="Retângulo: Cantos Arredondados 11">
            <a:extLst>
              <a:ext uri="{FF2B5EF4-FFF2-40B4-BE49-F238E27FC236}">
                <a16:creationId xmlns:a16="http://schemas.microsoft.com/office/drawing/2014/main" id="{8522E40D-260E-AE4E-A04C-7DCDA688C669}"/>
              </a:ext>
            </a:extLst>
          </p:cNvPr>
          <p:cNvSpPr/>
          <p:nvPr/>
        </p:nvSpPr>
        <p:spPr>
          <a:xfrm>
            <a:off x="321397" y="4507053"/>
            <a:ext cx="2234852" cy="1295411"/>
          </a:xfrm>
          <a:prstGeom prst="roundRect">
            <a:avLst/>
          </a:prstGeom>
          <a:blipFill rotWithShape="0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0" name="Agrupar 9">
            <a:extLst>
              <a:ext uri="{FF2B5EF4-FFF2-40B4-BE49-F238E27FC236}">
                <a16:creationId xmlns:a16="http://schemas.microsoft.com/office/drawing/2014/main" id="{0426EA75-A3D6-804A-907F-3849AAB04CC8}"/>
              </a:ext>
            </a:extLst>
          </p:cNvPr>
          <p:cNvGrpSpPr/>
          <p:nvPr/>
        </p:nvGrpSpPr>
        <p:grpSpPr>
          <a:xfrm>
            <a:off x="247592" y="5699991"/>
            <a:ext cx="2545687" cy="609329"/>
            <a:chOff x="572964" y="2969951"/>
            <a:chExt cx="2545687" cy="609329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884AB93C-9B7E-3646-B09E-2E2F9B517C0E}"/>
                </a:ext>
              </a:extLst>
            </p:cNvPr>
            <p:cNvSpPr/>
            <p:nvPr/>
          </p:nvSpPr>
          <p:spPr>
            <a:xfrm>
              <a:off x="572964" y="2969951"/>
              <a:ext cx="2382463" cy="537321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CaixaDeTexto 11">
              <a:extLst>
                <a:ext uri="{FF2B5EF4-FFF2-40B4-BE49-F238E27FC236}">
                  <a16:creationId xmlns:a16="http://schemas.microsoft.com/office/drawing/2014/main" id="{FBE9C8FF-A588-554A-A4B1-0D28B20936DD}"/>
                </a:ext>
              </a:extLst>
            </p:cNvPr>
            <p:cNvSpPr txBox="1"/>
            <p:nvPr/>
          </p:nvSpPr>
          <p:spPr>
            <a:xfrm>
              <a:off x="572964" y="3041959"/>
              <a:ext cx="2545687" cy="5373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06680" bIns="0" numCol="1" spcCol="1270" anchor="t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1500" b="1" kern="1200" dirty="0">
                  <a:solidFill>
                    <a:schemeClr val="tx1"/>
                  </a:solidFill>
                  <a:latin typeface="Candara" pitchFamily="34" charset="0"/>
                </a:rPr>
                <a:t>Hospital Estadual de Bauru</a:t>
              </a:r>
              <a:endParaRPr lang="pt-BR" sz="1500" kern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333997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717537-E74B-3D4C-822F-958635000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Ambulatório Médico de Especialidades (AME)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253672E-C808-3240-953B-3B8D372E081C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algn="just" fontAlgn="base"/>
            <a:r>
              <a:rPr lang="pt-BR" sz="2000" dirty="0">
                <a:ea typeface="Verdana" panose="020B0604030504040204" pitchFamily="34" charset="0"/>
              </a:rPr>
              <a:t>Unidades de nível secundário de atenção de alta resolutividade;</a:t>
            </a:r>
          </a:p>
          <a:p>
            <a:pPr algn="just" fontAlgn="base"/>
            <a:r>
              <a:rPr lang="pt-BR" sz="2000" dirty="0">
                <a:ea typeface="Verdana" panose="020B0604030504040204" pitchFamily="34" charset="0"/>
              </a:rPr>
              <a:t>Alto índice de satisfação do usuário (média de 99,0% em 2021, segundo pesquisa de satisfação realizada pela Humanização – SES);</a:t>
            </a:r>
          </a:p>
          <a:p>
            <a:pPr algn="just" fontAlgn="base"/>
            <a:r>
              <a:rPr lang="pt-BR" sz="2000" dirty="0">
                <a:ea typeface="Verdana" panose="020B0604030504040204" pitchFamily="34" charset="0"/>
              </a:rPr>
              <a:t>Repasses financeiros definidos por orçamentação global. </a:t>
            </a:r>
          </a:p>
          <a:p>
            <a:endParaRPr lang="pt-BR" sz="2000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5A36956A-619C-334B-91D1-3A1A5E37165C}"/>
              </a:ext>
            </a:extLst>
          </p:cNvPr>
          <p:cNvSpPr/>
          <p:nvPr/>
        </p:nvSpPr>
        <p:spPr>
          <a:xfrm>
            <a:off x="247592" y="5555975"/>
            <a:ext cx="2382463" cy="537321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6E273C3E-A52C-124D-A1DC-FB696A2A15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7262346"/>
              </p:ext>
            </p:extLst>
          </p:nvPr>
        </p:nvGraphicFramePr>
        <p:xfrm>
          <a:off x="3600347" y="2570453"/>
          <a:ext cx="5364281" cy="3717465"/>
        </p:xfrm>
        <a:graphic>
          <a:graphicData uri="http://schemas.openxmlformats.org/drawingml/2006/table">
            <a:tbl>
              <a:tblPr firstRow="1">
                <a:tableStyleId>{B301B821-A1FF-4177-AEE7-76D212191A09}</a:tableStyleId>
              </a:tblPr>
              <a:tblGrid>
                <a:gridCol w="36388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54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2620">
                <a:tc>
                  <a:txBody>
                    <a:bodyPr/>
                    <a:lstStyle/>
                    <a:p>
                      <a:pPr marL="47625" indent="0" algn="l" fontAlgn="b">
                        <a:tabLst/>
                      </a:pPr>
                      <a:r>
                        <a:rPr lang="pt-BR" sz="2000" b="1" u="none" strike="noStrike" kern="1200" dirty="0">
                          <a:solidFill>
                            <a:schemeClr val="bg1"/>
                          </a:solidFill>
                          <a:effectLst/>
                        </a:rPr>
                        <a:t>Linha de contratação</a:t>
                      </a:r>
                      <a:endParaRPr lang="pt-BR" sz="20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11113" indent="0" algn="ctr">
                        <a:spcAft>
                          <a:spcPts val="0"/>
                        </a:spcAft>
                        <a:tabLst/>
                      </a:pPr>
                      <a:r>
                        <a:rPr lang="pt-BR" sz="2000" b="1" u="none" strike="noStrike" kern="1200" dirty="0">
                          <a:solidFill>
                            <a:schemeClr val="bg1"/>
                          </a:solidFill>
                          <a:effectLst/>
                        </a:rPr>
                        <a:t>Realizado (2021)</a:t>
                      </a:r>
                      <a:endParaRPr lang="pt-BR" sz="20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61720228"/>
                  </a:ext>
                </a:extLst>
              </a:tr>
              <a:tr h="442620">
                <a:tc>
                  <a:txBody>
                    <a:bodyPr/>
                    <a:lstStyle/>
                    <a:p>
                      <a:pPr marL="11113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pt-BR" sz="1800" b="0" kern="1200" dirty="0">
                          <a:solidFill>
                            <a:srgbClr val="000000"/>
                          </a:solidFill>
                          <a:effectLst/>
                        </a:rPr>
                        <a:t>Consulta Médica</a:t>
                      </a:r>
                      <a:endParaRPr lang="pt-BR" sz="1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marL="47625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pt-BR" sz="1800" b="0" dirty="0">
                          <a:effectLst/>
                        </a:rPr>
                        <a:t>3.359.779</a:t>
                      </a:r>
                      <a:endParaRPr lang="pt-BR" sz="1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2620">
                <a:tc>
                  <a:txBody>
                    <a:bodyPr/>
                    <a:lstStyle/>
                    <a:p>
                      <a:pPr marL="11113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pt-BR" sz="1800" b="0" kern="1200" dirty="0">
                          <a:solidFill>
                            <a:srgbClr val="000000"/>
                          </a:solidFill>
                          <a:effectLst/>
                        </a:rPr>
                        <a:t>Atendimento Não Médico</a:t>
                      </a:r>
                      <a:endParaRPr lang="pt-BR" sz="1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marL="11113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pt-BR" sz="1800" b="0" dirty="0">
                          <a:effectLst/>
                        </a:rPr>
                        <a:t>1.339.699</a:t>
                      </a:r>
                      <a:endParaRPr lang="pt-BR" sz="1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2620">
                <a:tc>
                  <a:txBody>
                    <a:bodyPr/>
                    <a:lstStyle/>
                    <a:p>
                      <a:pPr marL="11113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pt-BR" sz="1800" b="0" kern="1200" dirty="0">
                          <a:solidFill>
                            <a:schemeClr val="tx1"/>
                          </a:solidFill>
                          <a:effectLst/>
                        </a:rPr>
                        <a:t>Cirurgia Ambulatorial Maior (CMA)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marL="11113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pt-BR" sz="1800" b="0" kern="1200" dirty="0">
                          <a:solidFill>
                            <a:schemeClr val="tx1"/>
                          </a:solidFill>
                          <a:effectLst/>
                        </a:rPr>
                        <a:t>94.289</a:t>
                      </a:r>
                      <a:endParaRPr lang="pt-BR" sz="18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44450" marR="44450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2620">
                <a:tc>
                  <a:txBody>
                    <a:bodyPr/>
                    <a:lstStyle/>
                    <a:p>
                      <a:pPr marL="11113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pt-BR" sz="1800" b="0" kern="1200" dirty="0">
                          <a:solidFill>
                            <a:schemeClr val="tx1"/>
                          </a:solidFill>
                          <a:effectLst/>
                        </a:rPr>
                        <a:t>Cirurgia Ambulatorial Menor (</a:t>
                      </a:r>
                      <a:r>
                        <a:rPr lang="pt-BR" sz="1800" b="0" kern="1200" dirty="0" err="1">
                          <a:solidFill>
                            <a:schemeClr val="tx1"/>
                          </a:solidFill>
                          <a:effectLst/>
                        </a:rPr>
                        <a:t>cma</a:t>
                      </a:r>
                      <a:r>
                        <a:rPr lang="pt-BR" sz="1800" b="0" kern="12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marL="11113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pt-BR" sz="1800" b="0" kern="1200" dirty="0">
                          <a:solidFill>
                            <a:schemeClr val="tx1"/>
                          </a:solidFill>
                          <a:effectLst/>
                        </a:rPr>
                        <a:t>196.434</a:t>
                      </a:r>
                      <a:endParaRPr lang="pt-BR" sz="18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44450" marR="44450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2620">
                <a:tc>
                  <a:txBody>
                    <a:bodyPr/>
                    <a:lstStyle/>
                    <a:p>
                      <a:pPr marL="11113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pt-BR" sz="1800" b="0" kern="1200" dirty="0">
                          <a:solidFill>
                            <a:srgbClr val="000000"/>
                          </a:solidFill>
                          <a:effectLst/>
                        </a:rPr>
                        <a:t>Atendimento Odontológico</a:t>
                      </a:r>
                      <a:endParaRPr lang="pt-BR" sz="1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marL="11113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pt-BR" sz="1800" b="0" dirty="0">
                          <a:effectLst/>
                        </a:rPr>
                        <a:t>7.450</a:t>
                      </a:r>
                      <a:endParaRPr lang="pt-BR" sz="1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2620">
                <a:tc>
                  <a:txBody>
                    <a:bodyPr/>
                    <a:lstStyle/>
                    <a:p>
                      <a:pPr marL="11113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pt-BR" sz="1800" b="0" kern="1200" dirty="0">
                          <a:solidFill>
                            <a:srgbClr val="000000"/>
                          </a:solidFill>
                          <a:effectLst/>
                        </a:rPr>
                        <a:t>SADT Externo</a:t>
                      </a:r>
                      <a:endParaRPr lang="pt-BR" sz="1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marL="11113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pt-BR" sz="1800" b="0" dirty="0">
                          <a:effectLst/>
                        </a:rPr>
                        <a:t>834.364</a:t>
                      </a:r>
                      <a:endParaRPr lang="pt-BR" sz="1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2620">
                <a:tc>
                  <a:txBody>
                    <a:bodyPr/>
                    <a:lstStyle/>
                    <a:p>
                      <a:pPr marL="11113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pt-BR" sz="1800" b="0" kern="1200" dirty="0">
                          <a:solidFill>
                            <a:srgbClr val="000000"/>
                          </a:solidFill>
                          <a:effectLst/>
                        </a:rPr>
                        <a:t>Tratamentos Clínicos</a:t>
                      </a:r>
                      <a:endParaRPr lang="pt-BR" sz="1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marL="11113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pt-BR" sz="1800" b="0" dirty="0">
                          <a:effectLst/>
                        </a:rPr>
                        <a:t>14.923</a:t>
                      </a:r>
                      <a:endParaRPr lang="pt-BR" sz="1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Retângulo: Cantos Arredondados 35">
            <a:extLst>
              <a:ext uri="{FF2B5EF4-FFF2-40B4-BE49-F238E27FC236}">
                <a16:creationId xmlns:a16="http://schemas.microsoft.com/office/drawing/2014/main" id="{B6780E24-C557-0F4D-A861-8E11094D3D3B}"/>
              </a:ext>
            </a:extLst>
          </p:cNvPr>
          <p:cNvSpPr/>
          <p:nvPr/>
        </p:nvSpPr>
        <p:spPr>
          <a:xfrm>
            <a:off x="579051" y="2564904"/>
            <a:ext cx="2225036" cy="1509812"/>
          </a:xfrm>
          <a:prstGeom prst="roundRect">
            <a:avLst/>
          </a:prstGeom>
          <a:blipFill rotWithShape="1">
            <a:blip r:embed="rId2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id="{4CFB8180-5F3B-7540-ADE7-E2B6410E81DC}"/>
              </a:ext>
            </a:extLst>
          </p:cNvPr>
          <p:cNvGrpSpPr/>
          <p:nvPr/>
        </p:nvGrpSpPr>
        <p:grpSpPr>
          <a:xfrm>
            <a:off x="250201" y="4048521"/>
            <a:ext cx="2882736" cy="534961"/>
            <a:chOff x="430839" y="3312369"/>
            <a:chExt cx="2882736" cy="534961"/>
          </a:xfrm>
        </p:grpSpPr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F016A283-C7AA-B84C-BDC2-F7E770C2B9BF}"/>
                </a:ext>
              </a:extLst>
            </p:cNvPr>
            <p:cNvSpPr/>
            <p:nvPr/>
          </p:nvSpPr>
          <p:spPr>
            <a:xfrm>
              <a:off x="430839" y="3312369"/>
              <a:ext cx="2882736" cy="534961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8D273A85-5272-A54B-9530-688339D8422D}"/>
                </a:ext>
              </a:extLst>
            </p:cNvPr>
            <p:cNvSpPr txBox="1"/>
            <p:nvPr/>
          </p:nvSpPr>
          <p:spPr>
            <a:xfrm>
              <a:off x="430839" y="3312369"/>
              <a:ext cx="2882736" cy="5349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8" tIns="99568" rIns="99568" bIns="0" numCol="1" spcCol="1270" anchor="t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1400" b="1" kern="1200" dirty="0">
                  <a:solidFill>
                    <a:schemeClr val="tx1"/>
                  </a:solidFill>
                  <a:latin typeface="+mn-lt"/>
                </a:rPr>
                <a:t>AME Dr. Geraldo Paulo </a:t>
              </a:r>
              <a:r>
                <a:rPr lang="pt-BR" sz="1400" b="1" kern="1200" dirty="0" err="1">
                  <a:solidFill>
                    <a:schemeClr val="tx1"/>
                  </a:solidFill>
                  <a:latin typeface="+mn-lt"/>
                </a:rPr>
                <a:t>Bourroul</a:t>
              </a:r>
              <a:endParaRPr lang="pt-BR" sz="1400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10" name="Retângulo: Cantos Arredondados 37">
            <a:extLst>
              <a:ext uri="{FF2B5EF4-FFF2-40B4-BE49-F238E27FC236}">
                <a16:creationId xmlns:a16="http://schemas.microsoft.com/office/drawing/2014/main" id="{BAC492E1-4D3F-7942-9B7E-5A5B55F37DF5}"/>
              </a:ext>
            </a:extLst>
          </p:cNvPr>
          <p:cNvSpPr/>
          <p:nvPr/>
        </p:nvSpPr>
        <p:spPr>
          <a:xfrm>
            <a:off x="579051" y="4424654"/>
            <a:ext cx="2225036" cy="1596634"/>
          </a:xfrm>
          <a:prstGeom prst="roundRect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061E0E0F-7018-AD4F-A490-0DDB90ADC950}"/>
              </a:ext>
            </a:extLst>
          </p:cNvPr>
          <p:cNvGrpSpPr/>
          <p:nvPr/>
        </p:nvGrpSpPr>
        <p:grpSpPr>
          <a:xfrm>
            <a:off x="395420" y="5918371"/>
            <a:ext cx="2635558" cy="534961"/>
            <a:chOff x="576058" y="5153670"/>
            <a:chExt cx="2635558" cy="534961"/>
          </a:xfrm>
        </p:grpSpPr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CB0A742D-A449-E844-A4A2-DB4E5EDE742C}"/>
                </a:ext>
              </a:extLst>
            </p:cNvPr>
            <p:cNvSpPr/>
            <p:nvPr/>
          </p:nvSpPr>
          <p:spPr>
            <a:xfrm>
              <a:off x="576058" y="5153670"/>
              <a:ext cx="2635558" cy="534961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CaixaDeTexto 12">
              <a:extLst>
                <a:ext uri="{FF2B5EF4-FFF2-40B4-BE49-F238E27FC236}">
                  <a16:creationId xmlns:a16="http://schemas.microsoft.com/office/drawing/2014/main" id="{A7B342BD-4C2A-C742-8F9F-DA7711227307}"/>
                </a:ext>
              </a:extLst>
            </p:cNvPr>
            <p:cNvSpPr txBox="1"/>
            <p:nvPr/>
          </p:nvSpPr>
          <p:spPr>
            <a:xfrm>
              <a:off x="576058" y="5153670"/>
              <a:ext cx="2635558" cy="5349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8" tIns="99568" rIns="99568" bIns="0" numCol="1" spcCol="1270" anchor="t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1400" b="1" kern="1200" dirty="0">
                  <a:solidFill>
                    <a:schemeClr val="tx1"/>
                  </a:solidFill>
                  <a:latin typeface="+mn-lt"/>
                </a:rPr>
                <a:t>AME  Barradas</a:t>
              </a:r>
              <a:endParaRPr lang="pt-BR" sz="1400" kern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79354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E9A25C-AD3D-AC48-B2CE-6278FD9E7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Rede Lucy Montoro - RLM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792118F-7EA2-1044-A7BA-F576AF86F1D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algn="just" fontAlgn="base"/>
            <a:r>
              <a:rPr lang="pt-BR" sz="2000" dirty="0">
                <a:ea typeface="Verdana" panose="020B0604030504040204" pitchFamily="34" charset="0"/>
              </a:rPr>
              <a:t>Serviços de reabilitação para pacientes com deficiências físicas incapacitantes, motoras, sensório-motoras e deficiência visual. </a:t>
            </a:r>
          </a:p>
          <a:p>
            <a:pPr algn="just" fontAlgn="base"/>
            <a:r>
              <a:rPr lang="pt-BR" sz="2000" dirty="0">
                <a:ea typeface="Verdana" panose="020B0604030504040204" pitchFamily="34" charset="0"/>
              </a:rPr>
              <a:t>Alto índice de satisfação do usuário (média de 98,7% em 2021, segundo pesquisa de satisfação do usuário);</a:t>
            </a:r>
          </a:p>
          <a:p>
            <a:pPr algn="just" fontAlgn="base"/>
            <a:r>
              <a:rPr lang="pt-BR" sz="2000" dirty="0">
                <a:ea typeface="Verdana" panose="020B0604030504040204" pitchFamily="34" charset="0"/>
              </a:rPr>
              <a:t> Repasses financeiros definidos por orçamentação global.</a:t>
            </a:r>
          </a:p>
          <a:p>
            <a:endParaRPr lang="pt-BR" sz="2000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DCDD32D0-C260-8B4F-8A63-C72D0417890E}"/>
              </a:ext>
            </a:extLst>
          </p:cNvPr>
          <p:cNvSpPr/>
          <p:nvPr/>
        </p:nvSpPr>
        <p:spPr>
          <a:xfrm>
            <a:off x="247592" y="5108579"/>
            <a:ext cx="2382463" cy="537321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Retângulo: Cantos Arredondados 22">
            <a:extLst>
              <a:ext uri="{FF2B5EF4-FFF2-40B4-BE49-F238E27FC236}">
                <a16:creationId xmlns:a16="http://schemas.microsoft.com/office/drawing/2014/main" id="{C9FD65EC-071B-1A44-B4F3-190498258EA7}"/>
              </a:ext>
            </a:extLst>
          </p:cNvPr>
          <p:cNvSpPr/>
          <p:nvPr/>
        </p:nvSpPr>
        <p:spPr>
          <a:xfrm>
            <a:off x="483035" y="2806202"/>
            <a:ext cx="2360773" cy="1489859"/>
          </a:xfrm>
          <a:prstGeom prst="roundRect">
            <a:avLst/>
          </a:prstGeom>
          <a:blipFill rotWithShape="1">
            <a:blip r:embed="rId2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85ADFE9D-057D-594F-B8F6-A2EC2B0FD726}"/>
              </a:ext>
            </a:extLst>
          </p:cNvPr>
          <p:cNvSpPr/>
          <p:nvPr/>
        </p:nvSpPr>
        <p:spPr>
          <a:xfrm>
            <a:off x="-365056" y="4272468"/>
            <a:ext cx="4144968" cy="53732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6680" tIns="106680" rIns="106680" bIns="0" numCol="1" spcCol="1270" anchor="t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200" b="1" dirty="0">
                <a:solidFill>
                  <a:schemeClr val="tx1"/>
                </a:solidFill>
              </a:rPr>
              <a:t>Serviço de Reabilitação Lucy Montoro </a:t>
            </a:r>
            <a:r>
              <a:rPr lang="pt-BR" sz="1200" b="1" kern="1200" dirty="0">
                <a:solidFill>
                  <a:schemeClr val="tx1"/>
                </a:solidFill>
              </a:rPr>
              <a:t>Santos</a:t>
            </a:r>
            <a:endParaRPr lang="pt-BR" sz="1200" kern="1200" dirty="0">
              <a:solidFill>
                <a:schemeClr val="tx1"/>
              </a:solidFill>
            </a:endParaRPr>
          </a:p>
        </p:txBody>
      </p:sp>
      <p:sp>
        <p:nvSpPr>
          <p:cNvPr id="7" name="Retângulo: Cantos Arredondados 24">
            <a:extLst>
              <a:ext uri="{FF2B5EF4-FFF2-40B4-BE49-F238E27FC236}">
                <a16:creationId xmlns:a16="http://schemas.microsoft.com/office/drawing/2014/main" id="{323FE7C5-AF80-3240-A035-5F49E0BDDA5D}"/>
              </a:ext>
            </a:extLst>
          </p:cNvPr>
          <p:cNvSpPr/>
          <p:nvPr/>
        </p:nvSpPr>
        <p:spPr>
          <a:xfrm>
            <a:off x="483036" y="4725144"/>
            <a:ext cx="2360772" cy="1584176"/>
          </a:xfrm>
          <a:prstGeom prst="round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7000" r="-7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F0563124-C808-024C-8600-858663464A82}"/>
              </a:ext>
            </a:extLst>
          </p:cNvPr>
          <p:cNvSpPr/>
          <p:nvPr/>
        </p:nvSpPr>
        <p:spPr>
          <a:xfrm>
            <a:off x="-252536" y="6276055"/>
            <a:ext cx="4144968" cy="53732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6680" tIns="106680" rIns="106680" bIns="0" numCol="1" spcCol="1270" anchor="t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200" b="1" dirty="0">
                <a:solidFill>
                  <a:schemeClr val="tx1"/>
                </a:solidFill>
                <a:latin typeface="Candara" pitchFamily="34" charset="0"/>
              </a:rPr>
              <a:t>Serviço de Reabilitação Lucy Montoro </a:t>
            </a:r>
            <a:r>
              <a:rPr lang="pt-BR" sz="1200" b="1" kern="1200" dirty="0">
                <a:solidFill>
                  <a:schemeClr val="tx1"/>
                </a:solidFill>
                <a:latin typeface="Candara" pitchFamily="34" charset="0"/>
              </a:rPr>
              <a:t>Mogi Mirim</a:t>
            </a:r>
            <a:endParaRPr lang="pt-BR" sz="1200" kern="1200" dirty="0">
              <a:solidFill>
                <a:schemeClr val="tx1"/>
              </a:solidFill>
            </a:endParaRPr>
          </a:p>
        </p:txBody>
      </p:sp>
      <p:graphicFrame>
        <p:nvGraphicFramePr>
          <p:cNvPr id="9" name="Tabela 8">
            <a:extLst>
              <a:ext uri="{FF2B5EF4-FFF2-40B4-BE49-F238E27FC236}">
                <a16:creationId xmlns:a16="http://schemas.microsoft.com/office/drawing/2014/main" id="{E56F2A44-9610-E647-9539-CB08C44239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7915219"/>
              </p:ext>
            </p:extLst>
          </p:nvPr>
        </p:nvGraphicFramePr>
        <p:xfrm>
          <a:off x="4054561" y="3374696"/>
          <a:ext cx="4563140" cy="2052320"/>
        </p:xfrm>
        <a:graphic>
          <a:graphicData uri="http://schemas.openxmlformats.org/drawingml/2006/table">
            <a:tbl>
              <a:tblPr firstRow="1">
                <a:tableStyleId>{B301B821-A1FF-4177-AEE7-76D212191A09}</a:tableStyleId>
              </a:tblPr>
              <a:tblGrid>
                <a:gridCol w="26056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574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3080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u="none" strike="noStrike" kern="1200" dirty="0">
                          <a:solidFill>
                            <a:schemeClr val="bg1"/>
                          </a:solidFill>
                          <a:effectLst/>
                        </a:rPr>
                        <a:t>Linha de contratação</a:t>
                      </a:r>
                      <a:endParaRPr lang="pt-BR" sz="20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179388" indent="0" algn="ctr">
                        <a:spcAft>
                          <a:spcPts val="0"/>
                        </a:spcAft>
                      </a:pPr>
                      <a:r>
                        <a:rPr lang="pt-BR" sz="2000" b="1" u="none" strike="noStrike" kern="1200" dirty="0">
                          <a:solidFill>
                            <a:schemeClr val="bg1"/>
                          </a:solidFill>
                          <a:effectLst/>
                        </a:rPr>
                        <a:t>Realizado (2021)</a:t>
                      </a:r>
                      <a:endParaRPr lang="pt-BR" sz="20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95011389"/>
                  </a:ext>
                </a:extLst>
              </a:tr>
              <a:tr h="513080">
                <a:tc>
                  <a:txBody>
                    <a:bodyPr/>
                    <a:lstStyle/>
                    <a:p>
                      <a:pPr marL="9017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kern="1200" dirty="0">
                          <a:solidFill>
                            <a:schemeClr val="tx1"/>
                          </a:solidFill>
                          <a:effectLst/>
                        </a:rPr>
                        <a:t>Consultas Médicas</a:t>
                      </a:r>
                      <a:endParaRPr lang="pt-BR" sz="1800" b="0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1" kern="1200" dirty="0">
                          <a:solidFill>
                            <a:srgbClr val="000000"/>
                          </a:solidFill>
                          <a:effectLst/>
                        </a:rPr>
                        <a:t>34.936</a:t>
                      </a:r>
                      <a:endParaRPr lang="pt-BR" sz="1800" b="1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3080">
                <a:tc>
                  <a:txBody>
                    <a:bodyPr/>
                    <a:lstStyle/>
                    <a:p>
                      <a:pPr marL="9017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kern="1200" dirty="0">
                          <a:solidFill>
                            <a:schemeClr val="tx1"/>
                          </a:solidFill>
                          <a:effectLst/>
                        </a:rPr>
                        <a:t>Atendimento Não Médico</a:t>
                      </a:r>
                      <a:endParaRPr lang="pt-BR" sz="1800" b="0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1" kern="1200" dirty="0">
                          <a:solidFill>
                            <a:srgbClr val="000000"/>
                          </a:solidFill>
                          <a:effectLst/>
                        </a:rPr>
                        <a:t>250.976</a:t>
                      </a:r>
                      <a:endParaRPr lang="pt-BR" sz="1800" b="1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3080">
                <a:tc>
                  <a:txBody>
                    <a:bodyPr/>
                    <a:lstStyle/>
                    <a:p>
                      <a:pPr marL="9017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kern="1200" dirty="0">
                          <a:solidFill>
                            <a:schemeClr val="tx1"/>
                          </a:solidFill>
                          <a:effectLst/>
                        </a:rPr>
                        <a:t>Saídas Hospitalares</a:t>
                      </a:r>
                      <a:endParaRPr lang="pt-BR" sz="1800" b="0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1" kern="1200" dirty="0">
                          <a:solidFill>
                            <a:srgbClr val="000000"/>
                          </a:solidFill>
                          <a:effectLst/>
                        </a:rPr>
                        <a:t>581</a:t>
                      </a:r>
                      <a:endParaRPr lang="pt-BR" sz="1800" b="1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27971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BB3418-648A-E741-A2B4-E86DB908C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Central Estadual de Análises Clínicas (CEAC)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F8B50E7-3B11-9948-971A-7DF36BA4290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algn="just" fontAlgn="base"/>
            <a:r>
              <a:rPr lang="pt-BR" sz="2000" dirty="0">
                <a:ea typeface="Verdana" panose="020B0604030504040204" pitchFamily="34" charset="0"/>
              </a:rPr>
              <a:t>Serviços de exames laboratoriais 0fertados à unidades da administração direta e indireta;</a:t>
            </a:r>
          </a:p>
          <a:p>
            <a:pPr algn="just" fontAlgn="base"/>
            <a:r>
              <a:rPr lang="pt-BR" sz="2000" dirty="0">
                <a:ea typeface="Verdana" panose="020B0604030504040204" pitchFamily="34" charset="0"/>
              </a:rPr>
              <a:t>03 serviços gerenciados por meio de contratos de gestão;</a:t>
            </a:r>
          </a:p>
          <a:p>
            <a:pPr algn="just" fontAlgn="base"/>
            <a:r>
              <a:rPr lang="pt-BR" sz="2000" dirty="0">
                <a:ea typeface="Verdana" panose="020B0604030504040204" pitchFamily="34" charset="0"/>
              </a:rPr>
              <a:t>Repasses financeiros definidos por procedimento (exames executados) com teto pré-definido;</a:t>
            </a:r>
          </a:p>
          <a:p>
            <a:pPr algn="just" fontAlgn="base"/>
            <a:r>
              <a:rPr lang="pt-BR" sz="2000" dirty="0">
                <a:ea typeface="Verdana" panose="020B0604030504040204" pitchFamily="34" charset="0"/>
              </a:rPr>
              <a:t>Sistema próprio para validação do total de exames executados pela unidade usuária do CEAC (</a:t>
            </a:r>
            <a:r>
              <a:rPr lang="pt-BR" sz="2000" dirty="0" err="1">
                <a:ea typeface="Verdana" panose="020B0604030504040204" pitchFamily="34" charset="0"/>
              </a:rPr>
              <a:t>RegLab</a:t>
            </a:r>
            <a:r>
              <a:rPr lang="pt-BR" sz="2000" dirty="0">
                <a:ea typeface="Verdana" panose="020B0604030504040204" pitchFamily="34" charset="0"/>
              </a:rPr>
              <a:t>).</a:t>
            </a:r>
          </a:p>
          <a:p>
            <a:endParaRPr lang="pt-BR" sz="2000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498E0993-D7A5-5642-96BD-17AC6732BC52}"/>
              </a:ext>
            </a:extLst>
          </p:cNvPr>
          <p:cNvSpPr/>
          <p:nvPr/>
        </p:nvSpPr>
        <p:spPr>
          <a:xfrm>
            <a:off x="247592" y="5555975"/>
            <a:ext cx="2382463" cy="537321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5" name="Imagem 4" descr="reg_confirmacao.png">
            <a:extLst>
              <a:ext uri="{FF2B5EF4-FFF2-40B4-BE49-F238E27FC236}">
                <a16:creationId xmlns:a16="http://schemas.microsoft.com/office/drawing/2014/main" id="{E5E83CB1-3051-494A-86CE-B36B507AB46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335" y="3384844"/>
            <a:ext cx="4496721" cy="3087189"/>
          </a:xfrm>
          <a:prstGeom prst="rect">
            <a:avLst/>
          </a:prstGeom>
        </p:spPr>
      </p:pic>
      <p:pic>
        <p:nvPicPr>
          <p:cNvPr id="6" name="Imagem 5" descr="reg_laudo.png">
            <a:extLst>
              <a:ext uri="{FF2B5EF4-FFF2-40B4-BE49-F238E27FC236}">
                <a16:creationId xmlns:a16="http://schemas.microsoft.com/office/drawing/2014/main" id="{62911897-B978-6A41-8BC9-E6054217A09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l="3547" r="52810" b="760"/>
          <a:stretch>
            <a:fillRect/>
          </a:stretch>
        </p:blipFill>
        <p:spPr>
          <a:xfrm>
            <a:off x="6085706" y="3276224"/>
            <a:ext cx="2487258" cy="3123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699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C5022D-D732-B74A-A05B-04FC4FBAF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dirty="0"/>
              <a:t>Serviço Estadual de Diagnóstico por Imagem (SEDI)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208AEC0-B0C4-0440-848F-A0B283B2E5FC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algn="just" fontAlgn="base"/>
            <a:r>
              <a:rPr lang="pt-BR" sz="2000" dirty="0">
                <a:ea typeface="Verdana" panose="020B0604030504040204" pitchFamily="34" charset="0"/>
              </a:rPr>
              <a:t>Serviços de diagnóstico por imagem com emissão de laudo à distância e online ofertados à unidades da administração direta e indireta;</a:t>
            </a:r>
          </a:p>
          <a:p>
            <a:pPr algn="just" fontAlgn="base"/>
            <a:r>
              <a:rPr lang="pt-BR" sz="2000" dirty="0">
                <a:ea typeface="Verdana" panose="020B0604030504040204" pitchFamily="34" charset="0"/>
              </a:rPr>
              <a:t>03 serviços gerenciados por meio de contratos de gestão;</a:t>
            </a:r>
          </a:p>
          <a:p>
            <a:pPr algn="just" fontAlgn="base"/>
            <a:r>
              <a:rPr lang="pt-BR" sz="2000" dirty="0">
                <a:ea typeface="Verdana" panose="020B0604030504040204" pitchFamily="34" charset="0"/>
              </a:rPr>
              <a:t>Repasses financeiros definidos segundo peso do grupo de exames, com piso pré-definido.</a:t>
            </a:r>
          </a:p>
          <a:p>
            <a:endParaRPr lang="pt-BR" sz="200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6F6FA6F-7433-9048-9023-3CE2D15BDE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996952"/>
            <a:ext cx="38100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A062AAF8-7E7D-9A4F-969E-1890CC56F7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" r="13240"/>
          <a:stretch/>
        </p:blipFill>
        <p:spPr bwMode="auto">
          <a:xfrm>
            <a:off x="4650434" y="3002300"/>
            <a:ext cx="3810000" cy="3096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54752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09F624-05E0-E444-8C77-AF2F4BCB1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188" y="116634"/>
            <a:ext cx="8139236" cy="648070"/>
          </a:xfrm>
        </p:spPr>
        <p:txBody>
          <a:bodyPr/>
          <a:lstStyle/>
          <a:p>
            <a:r>
              <a:rPr lang="pt-BR" sz="2800" dirty="0"/>
              <a:t>Central Estadual de Armazenamento e Distribuição de Insumos de Saúde (CEADIS)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3F17520-6DE4-FB41-BAD0-5E282EC17C1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algn="just" fontAlgn="base"/>
            <a:r>
              <a:rPr lang="pt-BR" sz="2000" dirty="0">
                <a:ea typeface="Verdana" panose="020B0604030504040204" pitchFamily="34" charset="0"/>
              </a:rPr>
              <a:t>Serviço de armazenamento e distribuição de insumos médico-hospitalares;</a:t>
            </a:r>
          </a:p>
          <a:p>
            <a:pPr algn="just" fontAlgn="base"/>
            <a:r>
              <a:rPr lang="pt-BR" sz="2000" dirty="0">
                <a:ea typeface="Verdana" panose="020B0604030504040204" pitchFamily="34" charset="0"/>
              </a:rPr>
              <a:t>01 serviço gerenciado por meio de contrato de gestão;</a:t>
            </a:r>
          </a:p>
          <a:p>
            <a:pPr algn="just" fontAlgn="base"/>
            <a:r>
              <a:rPr lang="pt-BR" sz="2000" dirty="0">
                <a:ea typeface="Verdana" panose="020B0604030504040204" pitchFamily="34" charset="0"/>
              </a:rPr>
              <a:t>Repasses financeiros definidos por orçamentação global;</a:t>
            </a:r>
          </a:p>
          <a:p>
            <a:pPr algn="just" fontAlgn="base"/>
            <a:r>
              <a:rPr lang="pt-BR" sz="2000" dirty="0">
                <a:ea typeface="Verdana" panose="020B0604030504040204" pitchFamily="34" charset="0"/>
              </a:rPr>
              <a:t>Responsável pela logística e transporte das vacinas de covid-19 no estado de São Paulo para 22 municípios e 25 GVE.</a:t>
            </a:r>
          </a:p>
          <a:p>
            <a:endParaRPr lang="pt-BR" sz="2000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67A84F50-BDDD-7041-A95F-F4116DA89596}"/>
              </a:ext>
            </a:extLst>
          </p:cNvPr>
          <p:cNvSpPr/>
          <p:nvPr/>
        </p:nvSpPr>
        <p:spPr>
          <a:xfrm>
            <a:off x="446704" y="5981466"/>
            <a:ext cx="2069430" cy="458842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5" name="Imagem 4">
            <a:hlinkClick r:id="rId2" action="ppaction://hlinkfile"/>
            <a:extLst>
              <a:ext uri="{FF2B5EF4-FFF2-40B4-BE49-F238E27FC236}">
                <a16:creationId xmlns:a16="http://schemas.microsoft.com/office/drawing/2014/main" id="{1C1FAB27-0FF5-4D43-AA8B-5582F59A689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8368" y="2933620"/>
            <a:ext cx="2380191" cy="16028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C:\Documents and Settings\jose.nonato\Meus documentos\HVA\CEADIS\Fotos_CEADIS\FOTOS\DSC01129.JPG">
            <a:extLst>
              <a:ext uri="{FF2B5EF4-FFF2-40B4-BE49-F238E27FC236}">
                <a16:creationId xmlns:a16="http://schemas.microsoft.com/office/drawing/2014/main" id="{6AD2EC1A-F93D-0740-872F-7BF7379780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8368" y="4727353"/>
            <a:ext cx="2380191" cy="17129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575DAB86-5196-114A-AF76-E85634D501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1252982"/>
              </p:ext>
            </p:extLst>
          </p:nvPr>
        </p:nvGraphicFramePr>
        <p:xfrm>
          <a:off x="3835006" y="3187147"/>
          <a:ext cx="5255712" cy="1752568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52557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8142">
                <a:tc>
                  <a:txBody>
                    <a:bodyPr/>
                    <a:lstStyle/>
                    <a:p>
                      <a:pPr marL="9525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kern="1200" dirty="0">
                          <a:solidFill>
                            <a:schemeClr val="dk1"/>
                          </a:solidFill>
                          <a:effectLst/>
                        </a:rPr>
                        <a:t>4.500 m² planta física armazém</a:t>
                      </a:r>
                      <a:endParaRPr lang="pt-BR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8142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kern="1200" dirty="0">
                          <a:solidFill>
                            <a:schemeClr val="dk1"/>
                          </a:solidFill>
                          <a:effectLst/>
                        </a:rPr>
                        <a:t>16 Unidades demandadoras</a:t>
                      </a:r>
                      <a:endParaRPr lang="pt-BR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5301" marR="6530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8142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kern="1200" dirty="0">
                          <a:solidFill>
                            <a:schemeClr val="dk1"/>
                          </a:solidFill>
                          <a:effectLst/>
                        </a:rPr>
                        <a:t>91.044.329 vacinas da covid-19 distribuídas em 2021</a:t>
                      </a:r>
                      <a:endParaRPr lang="pt-BR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5301" marR="6530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8142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kern="1200" dirty="0">
                          <a:solidFill>
                            <a:schemeClr val="dk1"/>
                          </a:solidFill>
                          <a:effectLst/>
                        </a:rPr>
                        <a:t>Estoque médio mensal R$ 464.333.253,70</a:t>
                      </a:r>
                      <a:endParaRPr lang="pt-BR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5301" marR="65301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92421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C5253A-CBD1-3440-93D0-D0F5B1E9F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188" y="116632"/>
            <a:ext cx="8139236" cy="648070"/>
          </a:xfrm>
        </p:spPr>
        <p:txBody>
          <a:bodyPr/>
          <a:lstStyle/>
          <a:p>
            <a:r>
              <a:rPr lang="pt-BR" sz="2800" dirty="0"/>
              <a:t>Central de Regulação de Ofertas de Serviços de Saúde (CROSS)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6FBA2DA-BFA7-4749-AD26-DC710D616508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algn="just" fontAlgn="base"/>
            <a:r>
              <a:rPr lang="pt-BR" sz="2000" dirty="0">
                <a:ea typeface="Verdana" panose="020B0604030504040204" pitchFamily="34" charset="0"/>
              </a:rPr>
              <a:t>Serviço responsável pela operacionalização da regulação de serviços de saúde, em consonância com as diretrizes estabelecidas pelo Grupo de Regulação da Coordenadoria de Regiões de Saúde da SES/SP;</a:t>
            </a:r>
          </a:p>
          <a:p>
            <a:pPr algn="just" fontAlgn="base"/>
            <a:r>
              <a:rPr lang="pt-BR" sz="2000" dirty="0">
                <a:ea typeface="Verdana" panose="020B0604030504040204" pitchFamily="34" charset="0"/>
              </a:rPr>
              <a:t>Responsável pela gestão do Portal CROSS;</a:t>
            </a:r>
          </a:p>
          <a:p>
            <a:pPr algn="just" fontAlgn="base"/>
            <a:r>
              <a:rPr lang="pt-BR" sz="2000" dirty="0">
                <a:ea typeface="Verdana" panose="020B0604030504040204" pitchFamily="34" charset="0"/>
              </a:rPr>
              <a:t>01 serviço gerenciado por meio de contratos de gestão;</a:t>
            </a:r>
          </a:p>
          <a:p>
            <a:pPr algn="just" fontAlgn="base"/>
            <a:r>
              <a:rPr lang="pt-BR" sz="2000" dirty="0">
                <a:ea typeface="Verdana" panose="020B0604030504040204" pitchFamily="34" charset="0"/>
              </a:rPr>
              <a:t>Repasses financeiros definido por orçamentação global.</a:t>
            </a:r>
          </a:p>
          <a:p>
            <a:endParaRPr lang="pt-BR" sz="2000" dirty="0"/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E4D0C8E0-7F36-2D4E-BBB3-8485E19995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8831070"/>
              </p:ext>
            </p:extLst>
          </p:nvPr>
        </p:nvGraphicFramePr>
        <p:xfrm>
          <a:off x="5148064" y="3348545"/>
          <a:ext cx="3813958" cy="2052320"/>
        </p:xfrm>
        <a:graphic>
          <a:graphicData uri="http://schemas.openxmlformats.org/drawingml/2006/table">
            <a:tbl>
              <a:tblPr firstRow="1">
                <a:tableStyleId>{B301B821-A1FF-4177-AEE7-76D212191A09}</a:tableStyleId>
              </a:tblPr>
              <a:tblGrid>
                <a:gridCol w="26111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28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3080">
                <a:tc>
                  <a:txBody>
                    <a:bodyPr/>
                    <a:lstStyle/>
                    <a:p>
                      <a:pPr marL="47625" indent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/>
                      </a:pPr>
                      <a:r>
                        <a:rPr lang="pt-BR" sz="2000" b="1" kern="1200" dirty="0">
                          <a:solidFill>
                            <a:schemeClr val="bg1"/>
                          </a:solidFill>
                          <a:effectLst/>
                        </a:rPr>
                        <a:t>Módulo</a:t>
                      </a:r>
                      <a:r>
                        <a:rPr lang="pt-BR" sz="2000" b="1" kern="1200" baseline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endParaRPr lang="pt-BR" sz="2000" b="1" kern="12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chemeClr val="bg1"/>
                          </a:solidFill>
                        </a:rPr>
                        <a:t>2021*</a:t>
                      </a:r>
                      <a:endParaRPr lang="pt-BR" sz="2000" b="1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5301" marR="6530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3080">
                <a:tc>
                  <a:txBody>
                    <a:bodyPr/>
                    <a:lstStyle/>
                    <a:p>
                      <a:pPr marL="47625" indent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/>
                      </a:pPr>
                      <a:r>
                        <a:rPr lang="pt-BR" sz="1800" b="0" kern="1200" dirty="0">
                          <a:solidFill>
                            <a:srgbClr val="000000"/>
                          </a:solidFill>
                          <a:effectLst/>
                        </a:rPr>
                        <a:t>Ambulatorial</a:t>
                      </a:r>
                      <a:endParaRPr lang="pt-BR" sz="1800" b="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</a:rPr>
                        <a:t>4.927</a:t>
                      </a:r>
                      <a:endParaRPr lang="pt-BR" sz="18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5301" marR="6530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3080">
                <a:tc>
                  <a:txBody>
                    <a:bodyPr/>
                    <a:lstStyle/>
                    <a:p>
                      <a:pPr marL="47625" indent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/>
                      </a:pPr>
                      <a:r>
                        <a:rPr lang="pt-BR" sz="1800" b="0" kern="1200" dirty="0">
                          <a:solidFill>
                            <a:srgbClr val="000000"/>
                          </a:solidFill>
                          <a:effectLst/>
                        </a:rPr>
                        <a:t>Ambulatorial - Oncologia</a:t>
                      </a:r>
                      <a:endParaRPr lang="pt-BR" sz="1800" b="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66.211</a:t>
                      </a:r>
                      <a:endParaRPr lang="pt-BR" sz="18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3080">
                <a:tc>
                  <a:txBody>
                    <a:bodyPr/>
                    <a:lstStyle/>
                    <a:p>
                      <a:pPr marL="95250" indent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/>
                      </a:pPr>
                      <a:r>
                        <a:rPr lang="pt-BR" sz="1800" b="0" kern="1200" dirty="0">
                          <a:solidFill>
                            <a:srgbClr val="000000"/>
                          </a:solidFill>
                          <a:effectLst/>
                        </a:rPr>
                        <a:t>Urgência </a:t>
                      </a:r>
                      <a:endParaRPr lang="pt-BR" sz="1800" b="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351.777</a:t>
                      </a:r>
                      <a:endParaRPr lang="pt-BR" sz="18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:a16="http://schemas.microsoft.com/office/drawing/2014/main" id="{A4ECCBED-6808-2748-A80A-CED648872A4A}"/>
              </a:ext>
            </a:extLst>
          </p:cNvPr>
          <p:cNvSpPr txBox="1"/>
          <p:nvPr/>
        </p:nvSpPr>
        <p:spPr>
          <a:xfrm>
            <a:off x="5220072" y="5528265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latin typeface="Candara" panose="020E0502030303020204" pitchFamily="34" charset="0"/>
              </a:rPr>
              <a:t>*Período disponível: abril a dezembro de 2021.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2D9F1482-5288-3A4A-8642-65D0A68C9C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06" t="21686" r="15161" b="32273"/>
          <a:stretch/>
        </p:blipFill>
        <p:spPr bwMode="auto">
          <a:xfrm>
            <a:off x="702959" y="3329062"/>
            <a:ext cx="3670138" cy="2376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86488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910D49-55AD-AA46-8DD6-C82B1A05E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Sistemas de informação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8559856F-9709-2944-A055-69F696CE7D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24224" t="12069" r="49415" b="83966"/>
          <a:stretch>
            <a:fillRect/>
          </a:stretch>
        </p:blipFill>
        <p:spPr bwMode="auto">
          <a:xfrm>
            <a:off x="4098375" y="3079208"/>
            <a:ext cx="4120179" cy="387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CEC5E40A-F9B8-A748-A5E7-002F5B6A9E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230" b="89824"/>
          <a:stretch>
            <a:fillRect/>
          </a:stretch>
        </p:blipFill>
        <p:spPr>
          <a:xfrm>
            <a:off x="1307046" y="1268760"/>
            <a:ext cx="2734699" cy="102414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1">
            <a:extLst>
              <a:ext uri="{FF2B5EF4-FFF2-40B4-BE49-F238E27FC236}">
                <a16:creationId xmlns:a16="http://schemas.microsoft.com/office/drawing/2014/main" id="{D6C6F19D-5C59-3542-8004-DDECB92998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l="30549" t="44286" r="51313" b="39183"/>
          <a:stretch>
            <a:fillRect/>
          </a:stretch>
        </p:blipFill>
        <p:spPr bwMode="auto">
          <a:xfrm>
            <a:off x="683568" y="2950542"/>
            <a:ext cx="1775637" cy="9664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FE190550-657B-B742-98E5-BDC048CD31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 l="31804" t="43179" r="49758" b="40962"/>
          <a:stretch>
            <a:fillRect/>
          </a:stretch>
        </p:blipFill>
        <p:spPr bwMode="auto">
          <a:xfrm>
            <a:off x="5436096" y="1405040"/>
            <a:ext cx="2173855" cy="11167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B0A01CCE-2B19-BD46-BAF8-153DE3C23B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3468" y="4365104"/>
            <a:ext cx="2686050" cy="800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28497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DD2304-67B1-5C4B-8D01-C35EFCA32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Portal da Transparência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35F1FC8D-DF0E-1E49-AA1F-CBE3B62C84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46"/>
          <a:stretch/>
        </p:blipFill>
        <p:spPr bwMode="auto">
          <a:xfrm rot="21242626">
            <a:off x="198567" y="1366193"/>
            <a:ext cx="5301666" cy="32032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5DB39D3F-4FE2-6244-A1D7-1A8FEDC253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3450">
            <a:off x="5321170" y="1346317"/>
            <a:ext cx="3501321" cy="24482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7" name="Conector de seta reta 8">
            <a:extLst>
              <a:ext uri="{FF2B5EF4-FFF2-40B4-BE49-F238E27FC236}">
                <a16:creationId xmlns:a16="http://schemas.microsoft.com/office/drawing/2014/main" id="{0EE5C0F1-28AC-0240-A7F6-C270884F1B09}"/>
              </a:ext>
            </a:extLst>
          </p:cNvPr>
          <p:cNvCxnSpPr/>
          <p:nvPr/>
        </p:nvCxnSpPr>
        <p:spPr>
          <a:xfrm flipV="1">
            <a:off x="4896036" y="2132856"/>
            <a:ext cx="756083" cy="1584176"/>
          </a:xfrm>
          <a:prstGeom prst="straightConnector1">
            <a:avLst/>
          </a:prstGeom>
          <a:ln w="28575">
            <a:solidFill>
              <a:srgbClr val="15708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5">
            <a:extLst>
              <a:ext uri="{FF2B5EF4-FFF2-40B4-BE49-F238E27FC236}">
                <a16:creationId xmlns:a16="http://schemas.microsoft.com/office/drawing/2014/main" id="{B571661B-E0C1-DB41-BFCF-E6A6DFC49B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98" t="6283" r="8041"/>
          <a:stretch/>
        </p:blipFill>
        <p:spPr bwMode="auto">
          <a:xfrm>
            <a:off x="5940152" y="4090269"/>
            <a:ext cx="2808312" cy="23416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9" name="Conector de seta reta 16">
            <a:extLst>
              <a:ext uri="{FF2B5EF4-FFF2-40B4-BE49-F238E27FC236}">
                <a16:creationId xmlns:a16="http://schemas.microsoft.com/office/drawing/2014/main" id="{993FC9F5-9D73-8546-84E8-4532FDEA92E4}"/>
              </a:ext>
            </a:extLst>
          </p:cNvPr>
          <p:cNvCxnSpPr/>
          <p:nvPr/>
        </p:nvCxnSpPr>
        <p:spPr>
          <a:xfrm>
            <a:off x="2915816" y="4304194"/>
            <a:ext cx="4104456" cy="1069022"/>
          </a:xfrm>
          <a:prstGeom prst="straightConnector1">
            <a:avLst/>
          </a:prstGeom>
          <a:ln w="28575">
            <a:solidFill>
              <a:srgbClr val="15708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tângulo 9">
            <a:extLst>
              <a:ext uri="{FF2B5EF4-FFF2-40B4-BE49-F238E27FC236}">
                <a16:creationId xmlns:a16="http://schemas.microsoft.com/office/drawing/2014/main" id="{3160B49E-51A6-3D42-ACBA-53A31C2D0B12}"/>
              </a:ext>
            </a:extLst>
          </p:cNvPr>
          <p:cNvSpPr/>
          <p:nvPr/>
        </p:nvSpPr>
        <p:spPr>
          <a:xfrm>
            <a:off x="143508" y="5464095"/>
            <a:ext cx="554461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dirty="0">
                <a:latin typeface="Candara" panose="020E0502030303020204" pitchFamily="34" charset="0"/>
              </a:rPr>
              <a:t>Livre acesso ao público geral;</a:t>
            </a:r>
          </a:p>
          <a:p>
            <a:pPr algn="just"/>
            <a:r>
              <a:rPr lang="pt-BR" sz="1600" dirty="0">
                <a:latin typeface="Candara" panose="020E0502030303020204" pitchFamily="34" charset="0"/>
              </a:rPr>
              <a:t>Todos os contratos de gestão, termos aditivos partir de 2012;</a:t>
            </a:r>
          </a:p>
          <a:p>
            <a:pPr algn="just"/>
            <a:r>
              <a:rPr lang="pt-BR" sz="1600" dirty="0">
                <a:latin typeface="Candara" panose="020E0502030303020204" pitchFamily="34" charset="0"/>
              </a:rPr>
              <a:t>Resoluções de convocações públicas, indicadores de desempenho, relatórios de avaliação.</a:t>
            </a:r>
          </a:p>
          <a:p>
            <a:pPr algn="just"/>
            <a:endParaRPr lang="pt-BR" sz="1200" dirty="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4AA24AB0-FFBF-0046-A442-52B5A98BE100}"/>
              </a:ext>
            </a:extLst>
          </p:cNvPr>
          <p:cNvSpPr txBox="1"/>
          <p:nvPr/>
        </p:nvSpPr>
        <p:spPr>
          <a:xfrm>
            <a:off x="143508" y="5045889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>
                <a:latin typeface="Candara" panose="020E0502030303020204" pitchFamily="34" charset="0"/>
              </a:rPr>
              <a:t>portaldatransparenciasaude.saude.sp.gov.br</a:t>
            </a:r>
            <a:endParaRPr lang="pt-BR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9010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AD8996-272A-FE46-9F47-993982D9D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Potencial e resultados do modelo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4783DFE-FEF7-C54B-A795-8C947E870BEC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algn="just"/>
            <a:r>
              <a:rPr lang="pt-BR" sz="2000" b="1" dirty="0"/>
              <a:t>11</a:t>
            </a:r>
            <a:r>
              <a:rPr lang="pt-BR" sz="2000" dirty="0"/>
              <a:t> Hospitais de Campanha criados;</a:t>
            </a:r>
          </a:p>
          <a:p>
            <a:pPr algn="just"/>
            <a:r>
              <a:rPr lang="pt-BR" sz="2000" b="1" dirty="0"/>
              <a:t>2,4 </a:t>
            </a:r>
            <a:r>
              <a:rPr lang="pt-BR" sz="2000" dirty="0"/>
              <a:t>mil saídas hospitalares nos Hospitais de Campanha;</a:t>
            </a:r>
          </a:p>
          <a:p>
            <a:pPr algn="just"/>
            <a:r>
              <a:rPr lang="pt-BR" sz="2000" b="1" dirty="0"/>
              <a:t>31</a:t>
            </a:r>
            <a:r>
              <a:rPr lang="pt-BR" sz="2000" dirty="0"/>
              <a:t> unidades qualificadas para atendimentos da Covid-19;</a:t>
            </a:r>
          </a:p>
          <a:p>
            <a:pPr algn="just"/>
            <a:endParaRPr lang="pt-BR" sz="1100" dirty="0"/>
          </a:p>
          <a:p>
            <a:pPr algn="just"/>
            <a:r>
              <a:rPr lang="pt-BR" sz="2000" dirty="0"/>
              <a:t>Manutenção da entrega de medicamentos em domicílio (</a:t>
            </a:r>
            <a:r>
              <a:rPr lang="pt-BR" sz="2000" dirty="0" err="1"/>
              <a:t>MedCasa</a:t>
            </a:r>
            <a:r>
              <a:rPr lang="pt-BR" sz="2000" dirty="0"/>
              <a:t>);</a:t>
            </a:r>
          </a:p>
          <a:p>
            <a:pPr algn="just"/>
            <a:endParaRPr lang="pt-BR" sz="1050" dirty="0"/>
          </a:p>
          <a:p>
            <a:pPr algn="just"/>
            <a:r>
              <a:rPr lang="pt-BR" sz="2000" dirty="0"/>
              <a:t>Logística, organização e distribuição sistêmica de equipamentos, EPIs, vacinas e outros insumos de saúde municípios em todo o Estado;</a:t>
            </a:r>
          </a:p>
          <a:p>
            <a:pPr algn="just"/>
            <a:endParaRPr lang="pt-BR" sz="1200" dirty="0"/>
          </a:p>
          <a:p>
            <a:pPr algn="just"/>
            <a:r>
              <a:rPr lang="pt-BR" sz="2000" dirty="0"/>
              <a:t>Ampliação dos serviços de Tomografia Computadorizada, visando complementação diagnóstica da covid-19;</a:t>
            </a:r>
          </a:p>
          <a:p>
            <a:pPr marL="0" indent="0" algn="just">
              <a:buNone/>
            </a:pPr>
            <a:endParaRPr lang="pt-BR" sz="1100" dirty="0"/>
          </a:p>
          <a:p>
            <a:pPr algn="just"/>
            <a:r>
              <a:rPr lang="pt-BR" sz="2000" b="1" dirty="0"/>
              <a:t>25,7 mil</a:t>
            </a:r>
            <a:r>
              <a:rPr lang="pt-BR" sz="2000" dirty="0"/>
              <a:t> consultas médicas por meio de recursos de telemedicina;</a:t>
            </a:r>
          </a:p>
          <a:p>
            <a:pPr algn="just"/>
            <a:r>
              <a:rPr lang="pt-BR" sz="2000" b="1" dirty="0"/>
              <a:t>45,4 mil </a:t>
            </a:r>
            <a:r>
              <a:rPr lang="pt-BR" sz="2000" dirty="0"/>
              <a:t>consultas não médicas por meio de recursos de telemedicina;</a:t>
            </a:r>
          </a:p>
          <a:p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655807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9139D5-BF81-4449-AC2D-871945AD2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Estrutura da SES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AB5C4C84-FF76-F244-AC84-C6AB39C6958F}"/>
              </a:ext>
            </a:extLst>
          </p:cNvPr>
          <p:cNvSpPr/>
          <p:nvPr/>
        </p:nvSpPr>
        <p:spPr>
          <a:xfrm rot="16200000">
            <a:off x="-709339" y="3453756"/>
            <a:ext cx="1921721" cy="43205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pt-BR" sz="105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0" algn="ctr"/>
            <a:r>
              <a:rPr lang="pt-BR" sz="105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Secretaria da Saúde</a:t>
            </a:r>
          </a:p>
          <a:p>
            <a:pPr lvl="0" algn="ctr"/>
            <a:endParaRPr lang="pt-BR" sz="105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D4D0D0A1-3906-C745-87CC-5A30794BB543}"/>
              </a:ext>
            </a:extLst>
          </p:cNvPr>
          <p:cNvSpPr/>
          <p:nvPr/>
        </p:nvSpPr>
        <p:spPr>
          <a:xfrm>
            <a:off x="830526" y="1052737"/>
            <a:ext cx="3591828" cy="36004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kumimoji="0" lang="pt-BR" sz="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Coordenadoria de Planejamento de Saúde </a:t>
            </a:r>
            <a:r>
              <a:rPr kumimoji="0" lang="pt-BR" sz="9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(CPS)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DB101502-BF0E-D349-93CF-5B59A3FBAF1B}"/>
              </a:ext>
            </a:extLst>
          </p:cNvPr>
          <p:cNvSpPr/>
          <p:nvPr/>
        </p:nvSpPr>
        <p:spPr>
          <a:xfrm>
            <a:off x="830526" y="1484785"/>
            <a:ext cx="3591828" cy="36004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t-BR" sz="900" kern="0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Coordenadoria de </a:t>
            </a:r>
            <a:r>
              <a:rPr kumimoji="0" lang="pt-BR" sz="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Gestão Orçamentária e Financeira</a:t>
            </a:r>
            <a:r>
              <a:rPr kumimoji="0" lang="pt-BR" sz="900" b="0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kumimoji="0" lang="pt-BR" sz="9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(CGOF)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42C35704-8054-6840-B2F4-9546FA6277EB}"/>
              </a:ext>
            </a:extLst>
          </p:cNvPr>
          <p:cNvSpPr/>
          <p:nvPr/>
        </p:nvSpPr>
        <p:spPr>
          <a:xfrm>
            <a:off x="830526" y="1916833"/>
            <a:ext cx="3591828" cy="35602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t-BR" sz="900" kern="0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Coordenadoria Geral </a:t>
            </a:r>
            <a:r>
              <a:rPr kumimoji="0" lang="pt-BR" sz="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de Administração </a:t>
            </a:r>
            <a:r>
              <a:rPr kumimoji="0" lang="pt-BR" sz="9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(CGA) 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BCA2F90D-AF7D-5646-A3D2-067920AE2B72}"/>
              </a:ext>
            </a:extLst>
          </p:cNvPr>
          <p:cNvSpPr/>
          <p:nvPr/>
        </p:nvSpPr>
        <p:spPr>
          <a:xfrm>
            <a:off x="830526" y="2348881"/>
            <a:ext cx="3591828" cy="3422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kumimoji="0" lang="pt-BR" sz="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900" kern="0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Coordenadoria </a:t>
            </a:r>
            <a:r>
              <a:rPr kumimoji="0" lang="pt-BR" sz="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de Recursos Humanos </a:t>
            </a:r>
            <a:r>
              <a:rPr kumimoji="0" lang="pt-BR" sz="9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(CRH)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6D57FEB8-9D9B-864B-A41B-207D3A70320A}"/>
              </a:ext>
            </a:extLst>
          </p:cNvPr>
          <p:cNvSpPr/>
          <p:nvPr/>
        </p:nvSpPr>
        <p:spPr>
          <a:xfrm>
            <a:off x="825855" y="3260309"/>
            <a:ext cx="3596499" cy="38471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t-BR" sz="900" kern="0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Coordenadoria de </a:t>
            </a:r>
            <a:r>
              <a:rPr kumimoji="0" lang="pt-BR" sz="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Ciência Tecnologia e Insumos Estratégicos de Saúde </a:t>
            </a:r>
            <a:r>
              <a:rPr kumimoji="0" lang="pt-BR" sz="9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(CCTIES)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E8548900-D291-2A4C-8CBF-17E3B9B67005}"/>
              </a:ext>
            </a:extLst>
          </p:cNvPr>
          <p:cNvSpPr/>
          <p:nvPr/>
        </p:nvSpPr>
        <p:spPr>
          <a:xfrm>
            <a:off x="830526" y="2780929"/>
            <a:ext cx="3591828" cy="36004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t-BR" sz="900" kern="0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Coordenadoria de </a:t>
            </a:r>
            <a:r>
              <a:rPr kumimoji="0" lang="pt-BR" sz="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Gestão de Contratos e Serviços de Saúde </a:t>
            </a:r>
            <a:r>
              <a:rPr kumimoji="0" lang="pt-BR" sz="9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(CGCSS)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946B1FAD-A159-BF43-8F92-283C5689888C}"/>
              </a:ext>
            </a:extLst>
          </p:cNvPr>
          <p:cNvSpPr/>
          <p:nvPr/>
        </p:nvSpPr>
        <p:spPr>
          <a:xfrm>
            <a:off x="830526" y="3717033"/>
            <a:ext cx="3591828" cy="36004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t-BR" sz="900" kern="0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Coordenadoria de </a:t>
            </a:r>
            <a:r>
              <a:rPr kumimoji="0" lang="pt-BR" sz="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Assistência Farmacêutica </a:t>
            </a:r>
            <a:r>
              <a:rPr kumimoji="0" lang="pt-BR" sz="9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(CAF)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908F15F9-FA07-F643-94AC-EEFA7D257793}"/>
              </a:ext>
            </a:extLst>
          </p:cNvPr>
          <p:cNvSpPr/>
          <p:nvPr/>
        </p:nvSpPr>
        <p:spPr>
          <a:xfrm>
            <a:off x="825855" y="4151827"/>
            <a:ext cx="3602129" cy="39179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t-BR" sz="900" kern="0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Coordenadoria de </a:t>
            </a:r>
            <a:r>
              <a:rPr kumimoji="0" lang="pt-BR" sz="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Controle de Doenças </a:t>
            </a:r>
            <a:r>
              <a:rPr kumimoji="0" lang="pt-BR" sz="9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(CCD)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0812023F-49C8-8C4F-A156-457B372267EE}"/>
              </a:ext>
            </a:extLst>
          </p:cNvPr>
          <p:cNvSpPr/>
          <p:nvPr/>
        </p:nvSpPr>
        <p:spPr>
          <a:xfrm>
            <a:off x="825855" y="4653137"/>
            <a:ext cx="3596499" cy="36004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t-BR" sz="900" kern="0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Coordenadoria de </a:t>
            </a:r>
            <a:r>
              <a:rPr kumimoji="0" lang="pt-BR" sz="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Serviços de Saúde </a:t>
            </a:r>
            <a:r>
              <a:rPr kumimoji="0" lang="pt-BR" sz="9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(CSS)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0901C64C-E5F9-C948-8B7B-02FA98DB0AC7}"/>
              </a:ext>
            </a:extLst>
          </p:cNvPr>
          <p:cNvSpPr/>
          <p:nvPr/>
        </p:nvSpPr>
        <p:spPr>
          <a:xfrm>
            <a:off x="825855" y="5085185"/>
            <a:ext cx="3602129" cy="36003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t-BR" sz="900" kern="0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Coordenadoria de </a:t>
            </a:r>
            <a:r>
              <a:rPr kumimoji="0" lang="pt-BR" sz="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Regiões de Saúde </a:t>
            </a:r>
            <a:r>
              <a:rPr kumimoji="0" lang="pt-BR" sz="9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(CRS)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1890700D-483C-FA47-96AA-80D412BBF81A}"/>
              </a:ext>
            </a:extLst>
          </p:cNvPr>
          <p:cNvSpPr/>
          <p:nvPr/>
        </p:nvSpPr>
        <p:spPr>
          <a:xfrm>
            <a:off x="820225" y="5556493"/>
            <a:ext cx="3602129" cy="36003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t-BR" sz="900" kern="0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Coordenadoria de </a:t>
            </a:r>
            <a:r>
              <a:rPr kumimoji="0" lang="pt-BR" sz="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Defesa e Saúde</a:t>
            </a:r>
            <a:r>
              <a:rPr kumimoji="0" lang="pt-BR" sz="900" b="0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 Animal </a:t>
            </a:r>
            <a:r>
              <a:rPr kumimoji="0" lang="pt-BR" sz="9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(CODESA)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C396E1AD-C531-F94D-8D92-31CE7CF67CDB}"/>
              </a:ext>
            </a:extLst>
          </p:cNvPr>
          <p:cNvSpPr/>
          <p:nvPr/>
        </p:nvSpPr>
        <p:spPr>
          <a:xfrm>
            <a:off x="820224" y="6021289"/>
            <a:ext cx="3602129" cy="36003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kumimoji="0" lang="pt-BR" sz="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Grupo de Coordenação das Demandas Estratégicas</a:t>
            </a:r>
            <a:r>
              <a:rPr kumimoji="0" lang="pt-BR" sz="900" b="0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 do SUS</a:t>
            </a:r>
            <a:endParaRPr kumimoji="0" lang="pt-BR" sz="9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0" algn="ctr"/>
            <a:r>
              <a:rPr kumimoji="0" lang="pt-BR" sz="9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(GECODES / SUS)</a:t>
            </a:r>
          </a:p>
        </p:txBody>
      </p:sp>
      <p:cxnSp>
        <p:nvCxnSpPr>
          <p:cNvPr id="17" name="Conector reto 32">
            <a:extLst>
              <a:ext uri="{FF2B5EF4-FFF2-40B4-BE49-F238E27FC236}">
                <a16:creationId xmlns:a16="http://schemas.microsoft.com/office/drawing/2014/main" id="{38D6E775-45A3-9342-BDE4-936C111B512E}"/>
              </a:ext>
            </a:extLst>
          </p:cNvPr>
          <p:cNvCxnSpPr>
            <a:stCxn id="4" idx="2"/>
          </p:cNvCxnSpPr>
          <p:nvPr/>
        </p:nvCxnSpPr>
        <p:spPr>
          <a:xfrm>
            <a:off x="467547" y="3669781"/>
            <a:ext cx="12235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Conector reto 36">
            <a:extLst>
              <a:ext uri="{FF2B5EF4-FFF2-40B4-BE49-F238E27FC236}">
                <a16:creationId xmlns:a16="http://schemas.microsoft.com/office/drawing/2014/main" id="{BE59E0EC-8A12-FE45-A843-7B1FABEB2DB8}"/>
              </a:ext>
            </a:extLst>
          </p:cNvPr>
          <p:cNvCxnSpPr/>
          <p:nvPr/>
        </p:nvCxnSpPr>
        <p:spPr>
          <a:xfrm>
            <a:off x="611560" y="1196752"/>
            <a:ext cx="0" cy="496855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Conector reto 40">
            <a:extLst>
              <a:ext uri="{FF2B5EF4-FFF2-40B4-BE49-F238E27FC236}">
                <a16:creationId xmlns:a16="http://schemas.microsoft.com/office/drawing/2014/main" id="{ED7EE116-B4B1-C840-B76D-22EC48CEE1C4}"/>
              </a:ext>
            </a:extLst>
          </p:cNvPr>
          <p:cNvCxnSpPr/>
          <p:nvPr/>
        </p:nvCxnSpPr>
        <p:spPr>
          <a:xfrm>
            <a:off x="613520" y="1196752"/>
            <a:ext cx="21896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Conector reto 49">
            <a:extLst>
              <a:ext uri="{FF2B5EF4-FFF2-40B4-BE49-F238E27FC236}">
                <a16:creationId xmlns:a16="http://schemas.microsoft.com/office/drawing/2014/main" id="{95638311-75F2-0145-AAD6-6855FF1A05AB}"/>
              </a:ext>
            </a:extLst>
          </p:cNvPr>
          <p:cNvCxnSpPr/>
          <p:nvPr/>
        </p:nvCxnSpPr>
        <p:spPr>
          <a:xfrm>
            <a:off x="613520" y="1684398"/>
            <a:ext cx="21896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Conector reto 50">
            <a:extLst>
              <a:ext uri="{FF2B5EF4-FFF2-40B4-BE49-F238E27FC236}">
                <a16:creationId xmlns:a16="http://schemas.microsoft.com/office/drawing/2014/main" id="{9C0AA147-6FBB-EA4F-8DC7-E9038247959C}"/>
              </a:ext>
            </a:extLst>
          </p:cNvPr>
          <p:cNvCxnSpPr/>
          <p:nvPr/>
        </p:nvCxnSpPr>
        <p:spPr>
          <a:xfrm>
            <a:off x="613520" y="2086413"/>
            <a:ext cx="21896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Conector reto 51">
            <a:extLst>
              <a:ext uri="{FF2B5EF4-FFF2-40B4-BE49-F238E27FC236}">
                <a16:creationId xmlns:a16="http://schemas.microsoft.com/office/drawing/2014/main" id="{ADB7B9BA-0B26-D74E-938B-BB1AE97EAD66}"/>
              </a:ext>
            </a:extLst>
          </p:cNvPr>
          <p:cNvCxnSpPr/>
          <p:nvPr/>
        </p:nvCxnSpPr>
        <p:spPr>
          <a:xfrm>
            <a:off x="601259" y="2528899"/>
            <a:ext cx="21896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Conector reto 53">
            <a:extLst>
              <a:ext uri="{FF2B5EF4-FFF2-40B4-BE49-F238E27FC236}">
                <a16:creationId xmlns:a16="http://schemas.microsoft.com/office/drawing/2014/main" id="{CE2D852E-3626-9844-8849-1CEE60EDA33D}"/>
              </a:ext>
            </a:extLst>
          </p:cNvPr>
          <p:cNvCxnSpPr/>
          <p:nvPr/>
        </p:nvCxnSpPr>
        <p:spPr>
          <a:xfrm>
            <a:off x="606889" y="2924944"/>
            <a:ext cx="21896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Conector reto 54">
            <a:extLst>
              <a:ext uri="{FF2B5EF4-FFF2-40B4-BE49-F238E27FC236}">
                <a16:creationId xmlns:a16="http://schemas.microsoft.com/office/drawing/2014/main" id="{F5640CF6-6B02-3048-80B8-ACEE4C79145C}"/>
              </a:ext>
            </a:extLst>
          </p:cNvPr>
          <p:cNvCxnSpPr/>
          <p:nvPr/>
        </p:nvCxnSpPr>
        <p:spPr>
          <a:xfrm>
            <a:off x="613520" y="3424104"/>
            <a:ext cx="21896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Conector reto 55">
            <a:extLst>
              <a:ext uri="{FF2B5EF4-FFF2-40B4-BE49-F238E27FC236}">
                <a16:creationId xmlns:a16="http://schemas.microsoft.com/office/drawing/2014/main" id="{D97830B0-3859-EF4E-A12D-D52AD4F98055}"/>
              </a:ext>
            </a:extLst>
          </p:cNvPr>
          <p:cNvCxnSpPr/>
          <p:nvPr/>
        </p:nvCxnSpPr>
        <p:spPr>
          <a:xfrm>
            <a:off x="606889" y="3865615"/>
            <a:ext cx="21896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Conector reto 56">
            <a:extLst>
              <a:ext uri="{FF2B5EF4-FFF2-40B4-BE49-F238E27FC236}">
                <a16:creationId xmlns:a16="http://schemas.microsoft.com/office/drawing/2014/main" id="{6B70512A-F701-504B-8559-04FE157334A2}"/>
              </a:ext>
            </a:extLst>
          </p:cNvPr>
          <p:cNvCxnSpPr/>
          <p:nvPr/>
        </p:nvCxnSpPr>
        <p:spPr>
          <a:xfrm>
            <a:off x="606889" y="6165303"/>
            <a:ext cx="21896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Conector reto 57">
            <a:extLst>
              <a:ext uri="{FF2B5EF4-FFF2-40B4-BE49-F238E27FC236}">
                <a16:creationId xmlns:a16="http://schemas.microsoft.com/office/drawing/2014/main" id="{0BA01331-DA45-1A43-AA22-2BBBB2709495}"/>
              </a:ext>
            </a:extLst>
          </p:cNvPr>
          <p:cNvCxnSpPr/>
          <p:nvPr/>
        </p:nvCxnSpPr>
        <p:spPr>
          <a:xfrm>
            <a:off x="613520" y="4322815"/>
            <a:ext cx="21896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Conector reto 60">
            <a:extLst>
              <a:ext uri="{FF2B5EF4-FFF2-40B4-BE49-F238E27FC236}">
                <a16:creationId xmlns:a16="http://schemas.microsoft.com/office/drawing/2014/main" id="{13DF55EE-CD01-2C4D-8CD8-8B407475C72B}"/>
              </a:ext>
            </a:extLst>
          </p:cNvPr>
          <p:cNvCxnSpPr/>
          <p:nvPr/>
        </p:nvCxnSpPr>
        <p:spPr>
          <a:xfrm>
            <a:off x="613520" y="4797152"/>
            <a:ext cx="21896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Conector reto 61">
            <a:extLst>
              <a:ext uri="{FF2B5EF4-FFF2-40B4-BE49-F238E27FC236}">
                <a16:creationId xmlns:a16="http://schemas.microsoft.com/office/drawing/2014/main" id="{4ABBD90A-400B-504E-BD20-A36BC4BA93C1}"/>
              </a:ext>
            </a:extLst>
          </p:cNvPr>
          <p:cNvCxnSpPr/>
          <p:nvPr/>
        </p:nvCxnSpPr>
        <p:spPr>
          <a:xfrm>
            <a:off x="608618" y="5229199"/>
            <a:ext cx="21896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Conector reto 62">
            <a:extLst>
              <a:ext uri="{FF2B5EF4-FFF2-40B4-BE49-F238E27FC236}">
                <a16:creationId xmlns:a16="http://schemas.microsoft.com/office/drawing/2014/main" id="{1F4F18FA-8AE1-8F42-9A17-333F2A36C466}"/>
              </a:ext>
            </a:extLst>
          </p:cNvPr>
          <p:cNvCxnSpPr/>
          <p:nvPr/>
        </p:nvCxnSpPr>
        <p:spPr>
          <a:xfrm>
            <a:off x="601258" y="5700507"/>
            <a:ext cx="21896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Elipse 1">
            <a:extLst>
              <a:ext uri="{FF2B5EF4-FFF2-40B4-BE49-F238E27FC236}">
                <a16:creationId xmlns:a16="http://schemas.microsoft.com/office/drawing/2014/main" id="{37046763-BA3E-5C49-B6BB-46B1D72FAE98}"/>
              </a:ext>
            </a:extLst>
          </p:cNvPr>
          <p:cNvSpPr/>
          <p:nvPr/>
        </p:nvSpPr>
        <p:spPr>
          <a:xfrm>
            <a:off x="820224" y="2636911"/>
            <a:ext cx="3602129" cy="623397"/>
          </a:xfrm>
          <a:prstGeom prst="ellipse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>
              <a:noFill/>
            </a:endParaRPr>
          </a:p>
        </p:txBody>
      </p:sp>
      <p:sp>
        <p:nvSpPr>
          <p:cNvPr id="60" name="Retângulo 59">
            <a:extLst>
              <a:ext uri="{FF2B5EF4-FFF2-40B4-BE49-F238E27FC236}">
                <a16:creationId xmlns:a16="http://schemas.microsoft.com/office/drawing/2014/main" id="{6AB17BC4-0EEE-F844-AB3D-6FDB688EACE2}"/>
              </a:ext>
            </a:extLst>
          </p:cNvPr>
          <p:cNvSpPr/>
          <p:nvPr/>
        </p:nvSpPr>
        <p:spPr>
          <a:xfrm>
            <a:off x="5447747" y="1144442"/>
            <a:ext cx="2592288" cy="41046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t-BR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Gabinete do Secretário</a:t>
            </a:r>
          </a:p>
        </p:txBody>
      </p:sp>
      <p:sp>
        <p:nvSpPr>
          <p:cNvPr id="61" name="Retângulo 60">
            <a:extLst>
              <a:ext uri="{FF2B5EF4-FFF2-40B4-BE49-F238E27FC236}">
                <a16:creationId xmlns:a16="http://schemas.microsoft.com/office/drawing/2014/main" id="{66FBF579-34C5-AD44-A4C2-DAAEF37F6537}"/>
              </a:ext>
            </a:extLst>
          </p:cNvPr>
          <p:cNvSpPr/>
          <p:nvPr/>
        </p:nvSpPr>
        <p:spPr>
          <a:xfrm>
            <a:off x="4519862" y="2132856"/>
            <a:ext cx="1080119" cy="4123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kumimoji="0" lang="pt-BR" sz="10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Assessoria Técnica</a:t>
            </a:r>
            <a:endParaRPr kumimoji="0" lang="pt-BR" sz="105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2" name="Retângulo 61">
            <a:extLst>
              <a:ext uri="{FF2B5EF4-FFF2-40B4-BE49-F238E27FC236}">
                <a16:creationId xmlns:a16="http://schemas.microsoft.com/office/drawing/2014/main" id="{EB1EB1D5-D1B9-DB4E-A9B4-A51F0568D092}"/>
              </a:ext>
            </a:extLst>
          </p:cNvPr>
          <p:cNvSpPr/>
          <p:nvPr/>
        </p:nvSpPr>
        <p:spPr>
          <a:xfrm>
            <a:off x="5663772" y="2132856"/>
            <a:ext cx="1080119" cy="41234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kumimoji="0" lang="pt-BR" sz="10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Ouvidoria</a:t>
            </a:r>
            <a:endParaRPr kumimoji="0" lang="pt-BR" sz="105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3" name="Retângulo 62">
            <a:extLst>
              <a:ext uri="{FF2B5EF4-FFF2-40B4-BE49-F238E27FC236}">
                <a16:creationId xmlns:a16="http://schemas.microsoft.com/office/drawing/2014/main" id="{47031411-9AFF-E84A-8C57-8638C3453564}"/>
              </a:ext>
            </a:extLst>
          </p:cNvPr>
          <p:cNvSpPr/>
          <p:nvPr/>
        </p:nvSpPr>
        <p:spPr>
          <a:xfrm>
            <a:off x="6805862" y="2132856"/>
            <a:ext cx="1080119" cy="4104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kumimoji="0" lang="pt-BR" sz="10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Chefia de Gabinete</a:t>
            </a:r>
            <a:endParaRPr kumimoji="0" lang="pt-BR" sz="105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4" name="Retângulo 63">
            <a:extLst>
              <a:ext uri="{FF2B5EF4-FFF2-40B4-BE49-F238E27FC236}">
                <a16:creationId xmlns:a16="http://schemas.microsoft.com/office/drawing/2014/main" id="{01703C00-D540-704F-A480-9E59CA4772F7}"/>
              </a:ext>
            </a:extLst>
          </p:cNvPr>
          <p:cNvSpPr/>
          <p:nvPr/>
        </p:nvSpPr>
        <p:spPr>
          <a:xfrm>
            <a:off x="7945783" y="2132856"/>
            <a:ext cx="1080119" cy="4123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kumimoji="0" lang="pt-BR" sz="10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Consultoria Jurídica</a:t>
            </a:r>
            <a:endParaRPr kumimoji="0" lang="pt-BR" sz="105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5" name="Retângulo 64">
            <a:extLst>
              <a:ext uri="{FF2B5EF4-FFF2-40B4-BE49-F238E27FC236}">
                <a16:creationId xmlns:a16="http://schemas.microsoft.com/office/drawing/2014/main" id="{1176028A-091C-B547-B395-41CAAA750C82}"/>
              </a:ext>
            </a:extLst>
          </p:cNvPr>
          <p:cNvSpPr/>
          <p:nvPr/>
        </p:nvSpPr>
        <p:spPr>
          <a:xfrm>
            <a:off x="5448467" y="1639595"/>
            <a:ext cx="2592288" cy="41046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t-BR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Secretário executivo</a:t>
            </a:r>
          </a:p>
        </p:txBody>
      </p:sp>
    </p:spTree>
    <p:extLst>
      <p:ext uri="{BB962C8B-B14F-4D97-AF65-F5344CB8AC3E}">
        <p14:creationId xmlns:p14="http://schemas.microsoft.com/office/powerpoint/2010/main" val="6435794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808639-D71A-5D44-94C7-6A5A746BF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Potencial e resultados do modelo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083D61D-E878-194D-94CC-DDFF81600D99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algn="just"/>
            <a:r>
              <a:rPr lang="pt-BR" dirty="0"/>
              <a:t>Unidades novas em 2021 e 2022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pt-BR" sz="2000" dirty="0"/>
              <a:t>AME Taubaté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pt-BR" sz="2000" dirty="0"/>
              <a:t>AME Vale do </a:t>
            </a:r>
            <a:r>
              <a:rPr lang="pt-BR" sz="2000" dirty="0" err="1"/>
              <a:t>Jurumirim</a:t>
            </a:r>
            <a:endParaRPr lang="pt-BR" sz="2000" dirty="0"/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pt-BR" sz="2000" dirty="0"/>
              <a:t>Lucy Montoro Diadema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pt-BR" sz="2000" dirty="0"/>
              <a:t>Hospital Manoel de Abreu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pt-BR" sz="2000" dirty="0"/>
              <a:t>Próximas unidades a inaugurar, em processo de convocação pública:</a:t>
            </a:r>
          </a:p>
          <a:p>
            <a:pPr marL="1257300" lvl="2" indent="-342900" algn="just"/>
            <a:r>
              <a:rPr lang="pt-BR" sz="2000" dirty="0"/>
              <a:t>Hospital Estadual de Bebedouro</a:t>
            </a:r>
          </a:p>
          <a:p>
            <a:pPr marL="1257300" lvl="2" indent="-342900" algn="just"/>
            <a:r>
              <a:rPr lang="pt-BR" sz="2000" dirty="0"/>
              <a:t>Hospital das Clínicas de Bauru</a:t>
            </a:r>
          </a:p>
          <a:p>
            <a:pPr marL="1257300" lvl="2" indent="-342900" algn="just"/>
            <a:r>
              <a:rPr lang="pt-BR" sz="2000" dirty="0"/>
              <a:t>Hospital Pérola </a:t>
            </a:r>
            <a:r>
              <a:rPr lang="pt-BR" sz="2000" dirty="0" err="1"/>
              <a:t>Byington</a:t>
            </a:r>
            <a:endParaRPr lang="pt-BR" sz="2000" dirty="0"/>
          </a:p>
          <a:p>
            <a:pPr lvl="1" algn="just"/>
            <a:endParaRPr lang="pt-BR" sz="2000" dirty="0"/>
          </a:p>
          <a:p>
            <a:pPr algn="just"/>
            <a:r>
              <a:rPr lang="pt-BR" dirty="0"/>
              <a:t>Mutirões para atendimento a demanda represada de procedimentos eletivos em 2021 e 2022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pt-BR" sz="2000" dirty="0"/>
              <a:t>Oftalmologia e Cirurgias eletivas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pt-BR" sz="2000" dirty="0"/>
              <a:t>Exames de alta suspeição em oncologia</a:t>
            </a:r>
          </a:p>
          <a:p>
            <a:pPr marL="400050" algn="just"/>
            <a:r>
              <a:rPr lang="pt-BR" sz="2200"/>
              <a:t>AME Oncologia e novos UNACON</a:t>
            </a:r>
            <a:endParaRPr lang="pt-BR" sz="2200" dirty="0"/>
          </a:p>
          <a:p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13259006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233002-2869-E048-963A-3BE35B580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pt-BR" dirty="0"/>
              <a:t>Obrigada!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338A266-DC5A-5541-9046-137EA24D4436}"/>
              </a:ext>
            </a:extLst>
          </p:cNvPr>
          <p:cNvSpPr txBox="1"/>
          <p:nvPr/>
        </p:nvSpPr>
        <p:spPr>
          <a:xfrm>
            <a:off x="971600" y="3988483"/>
            <a:ext cx="35785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err="1">
                <a:solidFill>
                  <a:schemeClr val="bg1"/>
                </a:solidFill>
              </a:rPr>
              <a:t>Dra</a:t>
            </a:r>
            <a:r>
              <a:rPr lang="pt-BR" sz="2000" b="1" dirty="0">
                <a:solidFill>
                  <a:schemeClr val="bg1"/>
                </a:solidFill>
              </a:rPr>
              <a:t> Sonia Alves</a:t>
            </a:r>
          </a:p>
          <a:p>
            <a:pPr algn="ctr"/>
            <a:r>
              <a:rPr lang="pt-BR" sz="2000" dirty="0" err="1">
                <a:solidFill>
                  <a:schemeClr val="bg1"/>
                </a:solidFill>
              </a:rPr>
              <a:t>cgcss@saude.sp.gov.br</a:t>
            </a:r>
            <a:endParaRPr lang="pt-BR" sz="2000" dirty="0">
              <a:solidFill>
                <a:schemeClr val="bg1"/>
              </a:solidFill>
            </a:endParaRPr>
          </a:p>
          <a:p>
            <a:pPr algn="ctr"/>
            <a:r>
              <a:rPr lang="pt-BR" sz="2000" dirty="0">
                <a:solidFill>
                  <a:schemeClr val="bg1"/>
                </a:solidFill>
              </a:rPr>
              <a:t>(11) 3066-8811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794CCDC7-7019-B141-9864-EBB12FD36DB2}"/>
              </a:ext>
            </a:extLst>
          </p:cNvPr>
          <p:cNvSpPr txBox="1"/>
          <p:nvPr/>
        </p:nvSpPr>
        <p:spPr>
          <a:xfrm>
            <a:off x="4572000" y="3988483"/>
            <a:ext cx="35785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Marília Tristan Vicente</a:t>
            </a:r>
          </a:p>
          <a:p>
            <a:pPr algn="ctr"/>
            <a:r>
              <a:rPr lang="pt-BR" sz="2000" dirty="0" err="1">
                <a:solidFill>
                  <a:schemeClr val="bg1"/>
                </a:solidFill>
              </a:rPr>
              <a:t>mtvicente@saude.sp.gov.br</a:t>
            </a:r>
            <a:endParaRPr lang="pt-BR" sz="2000" dirty="0">
              <a:solidFill>
                <a:schemeClr val="bg1"/>
              </a:solidFill>
            </a:endParaRPr>
          </a:p>
          <a:p>
            <a:pPr algn="ctr"/>
            <a:r>
              <a:rPr lang="pt-BR" sz="2000" dirty="0">
                <a:solidFill>
                  <a:schemeClr val="bg1"/>
                </a:solidFill>
              </a:rPr>
              <a:t>(11) 3066-8949</a:t>
            </a:r>
          </a:p>
        </p:txBody>
      </p:sp>
    </p:spTree>
    <p:extLst>
      <p:ext uri="{BB962C8B-B14F-4D97-AF65-F5344CB8AC3E}">
        <p14:creationId xmlns:p14="http://schemas.microsoft.com/office/powerpoint/2010/main" val="2503652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ABC3C0-34D2-724E-850C-1250A9D4C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pt-BR" dirty="0"/>
              <a:t>Sobre a CGCSS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8F3074F-A260-F942-A798-B5FF72B015B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algn="just" fontAlgn="base"/>
            <a:r>
              <a:rPr lang="pt-BR" sz="2000" dirty="0">
                <a:ea typeface="Verdana" panose="020B0604030504040204" pitchFamily="34" charset="0"/>
              </a:rPr>
              <a:t>É a área responsável pelos </a:t>
            </a:r>
            <a:r>
              <a:rPr lang="pt-BR" sz="2000" b="1" dirty="0">
                <a:ea typeface="Verdana" panose="020B0604030504040204" pitchFamily="34" charset="0"/>
              </a:rPr>
              <a:t>serviços próprios de saúde gerenciados por entidades parceiras do Estado;</a:t>
            </a:r>
            <a:endParaRPr lang="pt-BR" sz="2000" dirty="0">
              <a:ea typeface="Verdana" panose="020B0604030504040204" pitchFamily="34" charset="0"/>
            </a:endParaRPr>
          </a:p>
          <a:p>
            <a:pPr algn="just" fontAlgn="base"/>
            <a:r>
              <a:rPr lang="pt-BR" sz="2000" dirty="0">
                <a:ea typeface="Verdana" panose="020B0604030504040204" pitchFamily="34" charset="0"/>
              </a:rPr>
              <a:t>Criada pelo Decreto nº 51.435 de 28/12/2006 com o objetivo de oferecer </a:t>
            </a:r>
            <a:r>
              <a:rPr lang="pt-BR" sz="2000" b="1" dirty="0">
                <a:ea typeface="Verdana" panose="020B0604030504040204" pitchFamily="34" charset="0"/>
              </a:rPr>
              <a:t>maior transparência e controle na gestão </a:t>
            </a:r>
            <a:r>
              <a:rPr lang="pt-BR" sz="2000" dirty="0">
                <a:ea typeface="Verdana" panose="020B0604030504040204" pitchFamily="34" charset="0"/>
              </a:rPr>
              <a:t>dos serviços de saúde ofertados por </a:t>
            </a:r>
            <a:r>
              <a:rPr lang="pt-BR" sz="2000" b="1" dirty="0">
                <a:ea typeface="Verdana" panose="020B0604030504040204" pitchFamily="34" charset="0"/>
              </a:rPr>
              <a:t>unidades gerenciadas por meio de Contratos de Gestão e Convênios Análogos;</a:t>
            </a:r>
          </a:p>
          <a:p>
            <a:pPr algn="just" fontAlgn="base"/>
            <a:r>
              <a:rPr lang="pt-BR" sz="2000" b="1" dirty="0">
                <a:ea typeface="Verdana" panose="020B0604030504040204" pitchFamily="34" charset="0"/>
              </a:rPr>
              <a:t>Finalidades</a:t>
            </a:r>
          </a:p>
          <a:p>
            <a:pPr marL="889000" indent="-509588" algn="just" fontAlgn="base">
              <a:buFont typeface="+mj-lt"/>
              <a:buAutoNum type="romanUcPeriod"/>
            </a:pPr>
            <a:r>
              <a:rPr lang="pt-BR" sz="1800" dirty="0">
                <a:ea typeface="Verdana" panose="020B0604030504040204" pitchFamily="34" charset="0"/>
              </a:rPr>
              <a:t>Instrumentalizar a contratação de serviços de saúde;</a:t>
            </a:r>
          </a:p>
          <a:p>
            <a:pPr marL="889000" indent="-509588" algn="just" fontAlgn="base">
              <a:buFont typeface="+mj-lt"/>
              <a:buAutoNum type="romanUcPeriod"/>
            </a:pPr>
            <a:r>
              <a:rPr lang="pt-BR" sz="1800" dirty="0">
                <a:ea typeface="Verdana" panose="020B0604030504040204" pitchFamily="34" charset="0"/>
              </a:rPr>
              <a:t>Realizar a gestão e o controle administrativo e financeiro dos contratos e convênios de serviços de saúde;</a:t>
            </a:r>
          </a:p>
          <a:p>
            <a:pPr marL="889000" indent="-509588" algn="just" fontAlgn="base">
              <a:buFont typeface="+mj-lt"/>
              <a:buAutoNum type="romanUcPeriod"/>
            </a:pPr>
            <a:r>
              <a:rPr lang="pt-BR" sz="1800" dirty="0">
                <a:ea typeface="Verdana" panose="020B0604030504040204" pitchFamily="34" charset="0"/>
              </a:rPr>
              <a:t>Avaliar a atuação dos provedores, o impacto e os resultados dos serviços de saúde contratados e/ou conveniados;</a:t>
            </a:r>
          </a:p>
          <a:p>
            <a:pPr marL="889000" indent="-509588" algn="just" fontAlgn="base">
              <a:buFont typeface="+mj-lt"/>
              <a:buAutoNum type="romanUcPeriod"/>
            </a:pPr>
            <a:r>
              <a:rPr lang="pt-BR" sz="1800" dirty="0">
                <a:ea typeface="Verdana" panose="020B0604030504040204" pitchFamily="34" charset="0"/>
              </a:rPr>
              <a:t>Contribuir para o planejamento e a implantação de estratégias de saúde e serviços;</a:t>
            </a:r>
          </a:p>
          <a:p>
            <a:pPr marL="889000" indent="-509588" algn="just" fontAlgn="base">
              <a:buFont typeface="+mj-lt"/>
              <a:buAutoNum type="romanUcPeriod"/>
            </a:pPr>
            <a:r>
              <a:rPr lang="pt-BR" sz="1800" dirty="0">
                <a:ea typeface="Verdana" panose="020B0604030504040204" pitchFamily="34" charset="0"/>
              </a:rPr>
              <a:t>Coordenar, no âmbito da Secretaria da Saúde, as atividades relacionadas à contratação de serviços de saúde.</a:t>
            </a:r>
          </a:p>
          <a:p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462677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6643DB-13EF-BD43-80EF-AB854C761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Estrutura funcional da CGCSS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8CB238-D50D-0B46-BA17-0F7B12E30A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" b="1070"/>
          <a:stretch/>
        </p:blipFill>
        <p:spPr bwMode="auto">
          <a:xfrm>
            <a:off x="575467" y="836711"/>
            <a:ext cx="8114244" cy="561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Agrupar 7">
            <a:extLst>
              <a:ext uri="{FF2B5EF4-FFF2-40B4-BE49-F238E27FC236}">
                <a16:creationId xmlns:a16="http://schemas.microsoft.com/office/drawing/2014/main" id="{08220575-9B83-9F48-ABCC-C204C4710F1B}"/>
              </a:ext>
            </a:extLst>
          </p:cNvPr>
          <p:cNvGrpSpPr/>
          <p:nvPr/>
        </p:nvGrpSpPr>
        <p:grpSpPr>
          <a:xfrm>
            <a:off x="1187624" y="5301208"/>
            <a:ext cx="4176464" cy="612068"/>
            <a:chOff x="695400" y="5535234"/>
            <a:chExt cx="4176464" cy="612068"/>
          </a:xfrm>
        </p:grpSpPr>
        <p:sp>
          <p:nvSpPr>
            <p:cNvPr id="6" name="Retângulo: Cantos Arredondados 2">
              <a:extLst>
                <a:ext uri="{FF2B5EF4-FFF2-40B4-BE49-F238E27FC236}">
                  <a16:creationId xmlns:a16="http://schemas.microsoft.com/office/drawing/2014/main" id="{9202D89F-1AF5-C74A-81B3-F0E666A15A3A}"/>
                </a:ext>
              </a:extLst>
            </p:cNvPr>
            <p:cNvSpPr/>
            <p:nvPr/>
          </p:nvSpPr>
          <p:spPr>
            <a:xfrm>
              <a:off x="695400" y="5535234"/>
              <a:ext cx="4176464" cy="612068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>
                  <a:solidFill>
                    <a:schemeClr val="tx1"/>
                  </a:solidFill>
                </a:rPr>
                <a:t>52 profissionais atuantes</a:t>
              </a:r>
            </a:p>
          </p:txBody>
        </p:sp>
        <p:pic>
          <p:nvPicPr>
            <p:cNvPr id="7" name="Gráfico 4" descr="Usuário com preenchimento sólido">
              <a:extLst>
                <a:ext uri="{FF2B5EF4-FFF2-40B4-BE49-F238E27FC236}">
                  <a16:creationId xmlns:a16="http://schemas.microsoft.com/office/drawing/2014/main" id="{460FA88C-6F02-744A-8F2A-A13EC3C432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39416" y="5553236"/>
              <a:ext cx="576064" cy="5760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574894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935E56-A526-8849-ACB0-23DB30619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Serviços de saúde e Entidades parceiras</a:t>
            </a:r>
          </a:p>
        </p:txBody>
      </p:sp>
      <p:sp>
        <p:nvSpPr>
          <p:cNvPr id="4" name="Hexágono 3">
            <a:extLst>
              <a:ext uri="{FF2B5EF4-FFF2-40B4-BE49-F238E27FC236}">
                <a16:creationId xmlns:a16="http://schemas.microsoft.com/office/drawing/2014/main" id="{ACC94719-5085-0847-AFF4-C794BECD2DE6}"/>
              </a:ext>
            </a:extLst>
          </p:cNvPr>
          <p:cNvSpPr/>
          <p:nvPr/>
        </p:nvSpPr>
        <p:spPr>
          <a:xfrm>
            <a:off x="1781429" y="1027522"/>
            <a:ext cx="2015716" cy="1770583"/>
          </a:xfrm>
          <a:prstGeom prst="hexagon">
            <a:avLst/>
          </a:prstGeom>
          <a:solidFill>
            <a:srgbClr val="598392">
              <a:alpha val="78824"/>
            </a:srgbClr>
          </a:solidFill>
          <a:ln>
            <a:noFill/>
          </a:ln>
          <a:effectLst>
            <a:glow>
              <a:schemeClr val="bg1">
                <a:lumMod val="95000"/>
                <a:alpha val="81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Hexágono 4">
            <a:extLst>
              <a:ext uri="{FF2B5EF4-FFF2-40B4-BE49-F238E27FC236}">
                <a16:creationId xmlns:a16="http://schemas.microsoft.com/office/drawing/2014/main" id="{2DDA3CB0-4820-2C42-8E8F-0DBE6B9C5549}"/>
              </a:ext>
            </a:extLst>
          </p:cNvPr>
          <p:cNvSpPr/>
          <p:nvPr/>
        </p:nvSpPr>
        <p:spPr>
          <a:xfrm>
            <a:off x="161549" y="1956400"/>
            <a:ext cx="2015716" cy="1770583"/>
          </a:xfrm>
          <a:prstGeom prst="hexagon">
            <a:avLst/>
          </a:prstGeom>
          <a:solidFill>
            <a:schemeClr val="tx2">
              <a:lumMod val="40000"/>
              <a:lumOff val="60000"/>
              <a:alpha val="79000"/>
            </a:schemeClr>
          </a:solidFill>
          <a:ln>
            <a:noFill/>
          </a:ln>
          <a:effectLst>
            <a:glow>
              <a:schemeClr val="bg1">
                <a:lumMod val="95000"/>
                <a:alpha val="81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Hexágono 5">
            <a:extLst>
              <a:ext uri="{FF2B5EF4-FFF2-40B4-BE49-F238E27FC236}">
                <a16:creationId xmlns:a16="http://schemas.microsoft.com/office/drawing/2014/main" id="{1DD68B12-FE7C-B346-9AC6-61938D1E6613}"/>
              </a:ext>
            </a:extLst>
          </p:cNvPr>
          <p:cNvSpPr/>
          <p:nvPr/>
        </p:nvSpPr>
        <p:spPr>
          <a:xfrm rot="21560110">
            <a:off x="3411515" y="1943947"/>
            <a:ext cx="2015716" cy="1770583"/>
          </a:xfrm>
          <a:prstGeom prst="hexagon">
            <a:avLst/>
          </a:prstGeom>
          <a:solidFill>
            <a:schemeClr val="accent1">
              <a:lumMod val="40000"/>
              <a:lumOff val="60000"/>
              <a:alpha val="79000"/>
            </a:schemeClr>
          </a:solidFill>
          <a:ln>
            <a:noFill/>
          </a:ln>
          <a:effectLst>
            <a:glow>
              <a:schemeClr val="bg1">
                <a:lumMod val="95000"/>
                <a:alpha val="81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Hexágono 6">
            <a:extLst>
              <a:ext uri="{FF2B5EF4-FFF2-40B4-BE49-F238E27FC236}">
                <a16:creationId xmlns:a16="http://schemas.microsoft.com/office/drawing/2014/main" id="{46B16470-B317-BC4F-B596-DBFEECB43033}"/>
              </a:ext>
            </a:extLst>
          </p:cNvPr>
          <p:cNvSpPr/>
          <p:nvPr/>
        </p:nvSpPr>
        <p:spPr>
          <a:xfrm rot="21560110">
            <a:off x="1791634" y="2844964"/>
            <a:ext cx="2015716" cy="1770583"/>
          </a:xfrm>
          <a:prstGeom prst="hexagon">
            <a:avLst/>
          </a:prstGeom>
          <a:solidFill>
            <a:schemeClr val="bg1">
              <a:lumMod val="65000"/>
              <a:alpha val="79000"/>
            </a:schemeClr>
          </a:solidFill>
          <a:ln>
            <a:noFill/>
          </a:ln>
          <a:effectLst>
            <a:glow>
              <a:schemeClr val="bg1">
                <a:lumMod val="95000"/>
                <a:alpha val="81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Hexágono 7">
            <a:extLst>
              <a:ext uri="{FF2B5EF4-FFF2-40B4-BE49-F238E27FC236}">
                <a16:creationId xmlns:a16="http://schemas.microsoft.com/office/drawing/2014/main" id="{97520500-2FA2-C34F-A618-62DDFC672550}"/>
              </a:ext>
            </a:extLst>
          </p:cNvPr>
          <p:cNvSpPr/>
          <p:nvPr/>
        </p:nvSpPr>
        <p:spPr>
          <a:xfrm>
            <a:off x="198474" y="3766026"/>
            <a:ext cx="2015716" cy="1770583"/>
          </a:xfrm>
          <a:prstGeom prst="hexagon">
            <a:avLst/>
          </a:prstGeom>
          <a:solidFill>
            <a:schemeClr val="accent5">
              <a:lumMod val="75000"/>
              <a:alpha val="79000"/>
            </a:schemeClr>
          </a:solidFill>
          <a:ln>
            <a:noFill/>
          </a:ln>
          <a:effectLst>
            <a:glow>
              <a:schemeClr val="bg1">
                <a:lumMod val="95000"/>
                <a:alpha val="81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Hexágono 8">
            <a:extLst>
              <a:ext uri="{FF2B5EF4-FFF2-40B4-BE49-F238E27FC236}">
                <a16:creationId xmlns:a16="http://schemas.microsoft.com/office/drawing/2014/main" id="{FEFD3F08-829F-A445-974F-5B8EB282405F}"/>
              </a:ext>
            </a:extLst>
          </p:cNvPr>
          <p:cNvSpPr/>
          <p:nvPr/>
        </p:nvSpPr>
        <p:spPr>
          <a:xfrm>
            <a:off x="3411515" y="3750668"/>
            <a:ext cx="2015716" cy="1770583"/>
          </a:xfrm>
          <a:prstGeom prst="hexagon">
            <a:avLst/>
          </a:prstGeom>
          <a:solidFill>
            <a:schemeClr val="bg1">
              <a:lumMod val="50000"/>
              <a:alpha val="79000"/>
            </a:schemeClr>
          </a:solidFill>
          <a:ln>
            <a:noFill/>
          </a:ln>
          <a:effectLst>
            <a:glow>
              <a:schemeClr val="bg1">
                <a:lumMod val="95000"/>
                <a:alpha val="81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Hexágono 9">
            <a:extLst>
              <a:ext uri="{FF2B5EF4-FFF2-40B4-BE49-F238E27FC236}">
                <a16:creationId xmlns:a16="http://schemas.microsoft.com/office/drawing/2014/main" id="{1E3FCAE8-3609-8149-AE03-1C0787B5A3B8}"/>
              </a:ext>
            </a:extLst>
          </p:cNvPr>
          <p:cNvSpPr/>
          <p:nvPr/>
        </p:nvSpPr>
        <p:spPr>
          <a:xfrm>
            <a:off x="1806373" y="4653136"/>
            <a:ext cx="2015716" cy="1770583"/>
          </a:xfrm>
          <a:prstGeom prst="hexagon">
            <a:avLst/>
          </a:prstGeom>
          <a:solidFill>
            <a:schemeClr val="accent5">
              <a:lumMod val="60000"/>
              <a:lumOff val="40000"/>
              <a:alpha val="79000"/>
            </a:schemeClr>
          </a:solidFill>
          <a:ln>
            <a:noFill/>
          </a:ln>
          <a:effectLst>
            <a:glow>
              <a:schemeClr val="bg1">
                <a:lumMod val="95000"/>
                <a:alpha val="81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ECA94132-B358-A841-AF07-A9B5D2CEBDD4}"/>
              </a:ext>
            </a:extLst>
          </p:cNvPr>
          <p:cNvSpPr txBox="1"/>
          <p:nvPr/>
        </p:nvSpPr>
        <p:spPr>
          <a:xfrm>
            <a:off x="1773187" y="1732276"/>
            <a:ext cx="20361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algn="ctr" defTabSz="914400" rtl="0" eaLnBrk="1" latinLnBrk="0" hangingPunct="1"/>
            <a:r>
              <a:rPr lang="pt-BR" sz="1800" b="1" kern="1200" dirty="0">
                <a:solidFill>
                  <a:schemeClr val="bg1"/>
                </a:solidFill>
                <a:latin typeface="Candara" panose="020E0502030303020204" pitchFamily="34" charset="0"/>
                <a:ea typeface="Verdana" pitchFamily="34" charset="0"/>
                <a:cs typeface="Verdana" pitchFamily="34" charset="0"/>
              </a:rPr>
              <a:t>46  Hospitais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961B8E6F-FA1B-5E48-937C-A2A1761B30F3}"/>
              </a:ext>
            </a:extLst>
          </p:cNvPr>
          <p:cNvSpPr txBox="1"/>
          <p:nvPr/>
        </p:nvSpPr>
        <p:spPr>
          <a:xfrm>
            <a:off x="137585" y="2651110"/>
            <a:ext cx="20361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algn="ctr" defTabSz="914400" rtl="0" eaLnBrk="1" latinLnBrk="0" hangingPunct="1"/>
            <a:r>
              <a:rPr lang="pt-BR" b="1" dirty="0">
                <a:solidFill>
                  <a:schemeClr val="bg1"/>
                </a:solidFill>
                <a:latin typeface="Candara" panose="020E0502030303020204" pitchFamily="34" charset="0"/>
                <a:ea typeface="Verdana" pitchFamily="34" charset="0"/>
                <a:cs typeface="Verdana" pitchFamily="34" charset="0"/>
              </a:rPr>
              <a:t>62</a:t>
            </a:r>
            <a:r>
              <a:rPr lang="pt-BR" sz="1800" b="1" kern="1200" dirty="0">
                <a:solidFill>
                  <a:schemeClr val="bg1"/>
                </a:solidFill>
                <a:latin typeface="Candara" panose="020E0502030303020204" pitchFamily="34" charset="0"/>
                <a:ea typeface="Verdana" pitchFamily="34" charset="0"/>
                <a:cs typeface="Verdana" pitchFamily="34" charset="0"/>
              </a:rPr>
              <a:t>  AME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63EC5654-0362-794A-A98A-7E0E4D02AF28}"/>
              </a:ext>
            </a:extLst>
          </p:cNvPr>
          <p:cNvSpPr txBox="1"/>
          <p:nvPr/>
        </p:nvSpPr>
        <p:spPr>
          <a:xfrm>
            <a:off x="292161" y="4339756"/>
            <a:ext cx="20611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pt-BR" sz="1800" b="1" kern="1200" dirty="0">
                <a:solidFill>
                  <a:schemeClr val="bg1"/>
                </a:solidFill>
                <a:latin typeface="Candara" panose="020E0502030303020204" pitchFamily="34" charset="0"/>
                <a:ea typeface="Verdana" pitchFamily="34" charset="0"/>
                <a:cs typeface="Verdana" pitchFamily="34" charset="0"/>
              </a:rPr>
              <a:t>10 Unidades de </a:t>
            </a:r>
          </a:p>
          <a:p>
            <a:pPr lvl="0"/>
            <a:r>
              <a:rPr lang="pt-BR" sz="1800" b="1" kern="1200" dirty="0">
                <a:solidFill>
                  <a:schemeClr val="bg1"/>
                </a:solidFill>
                <a:latin typeface="Candara" panose="020E0502030303020204" pitchFamily="34" charset="0"/>
                <a:ea typeface="Verdana" pitchFamily="34" charset="0"/>
                <a:cs typeface="Verdana" pitchFamily="34" charset="0"/>
              </a:rPr>
              <a:t>Reabilitação RLM</a:t>
            </a:r>
            <a:endParaRPr lang="pt-BR" sz="2000" b="1" kern="1200" dirty="0">
              <a:solidFill>
                <a:schemeClr val="bg1"/>
              </a:solidFill>
              <a:latin typeface="Candara" panose="020E0502030303020204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D0B02D17-1A21-6346-BEA5-56FEF9139A81}"/>
              </a:ext>
            </a:extLst>
          </p:cNvPr>
          <p:cNvSpPr txBox="1"/>
          <p:nvPr/>
        </p:nvSpPr>
        <p:spPr>
          <a:xfrm>
            <a:off x="3978132" y="2506072"/>
            <a:ext cx="20611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pt-BR" b="1" dirty="0">
                <a:solidFill>
                  <a:schemeClr val="bg1"/>
                </a:solidFill>
                <a:latin typeface="Candara" panose="020E0502030303020204" pitchFamily="34" charset="0"/>
                <a:ea typeface="Verdana" pitchFamily="34" charset="0"/>
                <a:cs typeface="Verdana" pitchFamily="34" charset="0"/>
              </a:rPr>
              <a:t>CROSS</a:t>
            </a:r>
            <a:br>
              <a:rPr lang="pt-BR" b="1" dirty="0">
                <a:solidFill>
                  <a:schemeClr val="bg1"/>
                </a:solidFill>
                <a:latin typeface="Candara" panose="020E0502030303020204" pitchFamily="34" charset="0"/>
                <a:ea typeface="Verdana" pitchFamily="34" charset="0"/>
                <a:cs typeface="Verdana" pitchFamily="34" charset="0"/>
              </a:rPr>
            </a:br>
            <a:r>
              <a:rPr lang="pt-BR" b="1" dirty="0">
                <a:solidFill>
                  <a:schemeClr val="bg1"/>
                </a:solidFill>
                <a:latin typeface="Candara" panose="020E0502030303020204" pitchFamily="34" charset="0"/>
                <a:ea typeface="Verdana" pitchFamily="34" charset="0"/>
                <a:cs typeface="Verdana" pitchFamily="34" charset="0"/>
              </a:rPr>
              <a:t>CEADIS</a:t>
            </a:r>
            <a:endParaRPr lang="pt-BR" sz="2000" b="1" kern="1200" dirty="0">
              <a:solidFill>
                <a:schemeClr val="bg1"/>
              </a:solidFill>
              <a:latin typeface="Candara" panose="020E0502030303020204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620A1BA9-BEBE-AF47-AB97-27F422A450C7}"/>
              </a:ext>
            </a:extLst>
          </p:cNvPr>
          <p:cNvSpPr txBox="1"/>
          <p:nvPr/>
        </p:nvSpPr>
        <p:spPr>
          <a:xfrm>
            <a:off x="3961162" y="4465861"/>
            <a:ext cx="10265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pt-BR" b="1" dirty="0">
                <a:solidFill>
                  <a:schemeClr val="bg1"/>
                </a:solidFill>
                <a:latin typeface="Candara" panose="020E0502030303020204" pitchFamily="34" charset="0"/>
                <a:ea typeface="Verdana" pitchFamily="34" charset="0"/>
                <a:cs typeface="Verdana" pitchFamily="34" charset="0"/>
              </a:rPr>
              <a:t>3 CEAC</a:t>
            </a:r>
            <a:endParaRPr lang="pt-BR" sz="2000" b="1" kern="1200" dirty="0">
              <a:solidFill>
                <a:schemeClr val="bg1"/>
              </a:solidFill>
              <a:latin typeface="Candara" panose="020E0502030303020204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66743C03-7CFD-8141-8AA0-550D1CF320B3}"/>
              </a:ext>
            </a:extLst>
          </p:cNvPr>
          <p:cNvSpPr txBox="1"/>
          <p:nvPr/>
        </p:nvSpPr>
        <p:spPr>
          <a:xfrm>
            <a:off x="2384949" y="5391682"/>
            <a:ext cx="10265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pt-BR" dirty="0">
                <a:solidFill>
                  <a:schemeClr val="bg1"/>
                </a:solidFill>
                <a:latin typeface="Candara" panose="020E0502030303020204" pitchFamily="34" charset="0"/>
                <a:ea typeface="Verdana" pitchFamily="34" charset="0"/>
                <a:cs typeface="Verdana" pitchFamily="34" charset="0"/>
              </a:rPr>
              <a:t>3 </a:t>
            </a:r>
            <a:r>
              <a:rPr lang="pt-BR" b="1" dirty="0">
                <a:solidFill>
                  <a:schemeClr val="bg1"/>
                </a:solidFill>
                <a:latin typeface="Candara" panose="020E0502030303020204" pitchFamily="34" charset="0"/>
                <a:ea typeface="Verdana" pitchFamily="34" charset="0"/>
                <a:cs typeface="Verdana" pitchFamily="34" charset="0"/>
              </a:rPr>
              <a:t>SEDI</a:t>
            </a:r>
            <a:endParaRPr lang="pt-BR" sz="2000" b="1" kern="1200" dirty="0">
              <a:solidFill>
                <a:schemeClr val="bg1"/>
              </a:solidFill>
              <a:latin typeface="Candara" panose="020E0502030303020204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D746972B-73EB-124E-8988-5E12E6196513}"/>
              </a:ext>
            </a:extLst>
          </p:cNvPr>
          <p:cNvSpPr txBox="1"/>
          <p:nvPr/>
        </p:nvSpPr>
        <p:spPr>
          <a:xfrm>
            <a:off x="1771357" y="3468787"/>
            <a:ext cx="217175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pt-BR" sz="2000" b="1" dirty="0">
                <a:solidFill>
                  <a:schemeClr val="bg1"/>
                </a:solidFill>
                <a:latin typeface="Candara" panose="020E0502030303020204" pitchFamily="34" charset="0"/>
                <a:ea typeface="Verdana" pitchFamily="34" charset="0"/>
                <a:cs typeface="Verdana" pitchFamily="34" charset="0"/>
              </a:rPr>
              <a:t>126 serviços de saúde</a:t>
            </a:r>
            <a:endParaRPr lang="pt-BR" sz="2400" b="1" kern="1200" dirty="0">
              <a:solidFill>
                <a:schemeClr val="bg1"/>
              </a:solidFill>
              <a:latin typeface="Candara" panose="020E0502030303020204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E3AFBD95-052E-094B-AADE-59CA43C3A1DC}"/>
              </a:ext>
            </a:extLst>
          </p:cNvPr>
          <p:cNvSpPr/>
          <p:nvPr/>
        </p:nvSpPr>
        <p:spPr>
          <a:xfrm>
            <a:off x="5724128" y="4699010"/>
            <a:ext cx="3419872" cy="1754326"/>
          </a:xfrm>
          <a:prstGeom prst="rect">
            <a:avLst/>
          </a:prstGeom>
          <a:solidFill>
            <a:srgbClr val="598392">
              <a:alpha val="10000"/>
            </a:srgbClr>
          </a:solidFill>
        </p:spPr>
        <p:txBody>
          <a:bodyPr wrap="square">
            <a:spAutoFit/>
          </a:bodyPr>
          <a:lstStyle/>
          <a:p>
            <a:pPr lvl="0" algn="just"/>
            <a:r>
              <a:rPr lang="pt-BR" sz="1200" u="sng" dirty="0">
                <a:latin typeface="Candara" panose="020E0502030303020204" pitchFamily="34" charset="0"/>
                <a:cs typeface="Calibri" panose="020F0502020204030204" pitchFamily="34" charset="0"/>
              </a:rPr>
              <a:t>AME - Ambulatório Médico de Especialidades</a:t>
            </a:r>
          </a:p>
          <a:p>
            <a:pPr lvl="0" algn="just"/>
            <a:r>
              <a:rPr lang="pt-BR" sz="1200" u="sng" dirty="0">
                <a:latin typeface="Candara" panose="020E0502030303020204" pitchFamily="34" charset="0"/>
                <a:cs typeface="Calibri" panose="020F0502020204030204" pitchFamily="34" charset="0"/>
              </a:rPr>
              <a:t>CROSS - Central de Regulação de Ofertas de Serviços de Saúde</a:t>
            </a:r>
          </a:p>
          <a:p>
            <a:pPr lvl="0" algn="just"/>
            <a:r>
              <a:rPr lang="pt-BR" sz="1200" u="sng" dirty="0">
                <a:latin typeface="Candara" panose="020E0502030303020204" pitchFamily="34" charset="0"/>
                <a:cs typeface="Calibri" panose="020F0502020204030204" pitchFamily="34" charset="0"/>
              </a:rPr>
              <a:t>CEADIS - Centro Estadual de Armazenamento e Distribuição de Insumos de Saúde</a:t>
            </a:r>
          </a:p>
          <a:p>
            <a:pPr lvl="0" algn="just"/>
            <a:r>
              <a:rPr lang="pt-BR" sz="1200" u="sng" dirty="0">
                <a:solidFill>
                  <a:prstClr val="black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CEAC - Centro Estadual de Análises Clínicas </a:t>
            </a:r>
          </a:p>
          <a:p>
            <a:pPr lvl="0" algn="just"/>
            <a:r>
              <a:rPr lang="pt-BR" sz="1200" u="sng" dirty="0">
                <a:solidFill>
                  <a:prstClr val="black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SEDI - Serviço Estadual de Diagnóstico por Imagem</a:t>
            </a:r>
          </a:p>
          <a:p>
            <a:pPr lvl="0" algn="just"/>
            <a:r>
              <a:rPr lang="pt-BR" sz="1200" u="sng" dirty="0">
                <a:solidFill>
                  <a:prstClr val="black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RLM – Rede Lucy Montoro</a:t>
            </a: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E429213D-ADFF-2948-84E0-0E05E889C84A}"/>
              </a:ext>
            </a:extLst>
          </p:cNvPr>
          <p:cNvSpPr/>
          <p:nvPr/>
        </p:nvSpPr>
        <p:spPr>
          <a:xfrm>
            <a:off x="5724128" y="1268761"/>
            <a:ext cx="3419872" cy="646331"/>
          </a:xfrm>
          <a:prstGeom prst="rect">
            <a:avLst/>
          </a:prstGeom>
          <a:solidFill>
            <a:srgbClr val="050F31"/>
          </a:solidFill>
        </p:spPr>
        <p:txBody>
          <a:bodyPr wrap="square">
            <a:spAutoFit/>
          </a:bodyPr>
          <a:lstStyle/>
          <a:p>
            <a:pPr lvl="0" algn="just"/>
            <a:r>
              <a:rPr lang="pt-BR" b="1" dirty="0">
                <a:solidFill>
                  <a:schemeClr val="bg1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Instrumentos jurídicos firmados com 29 entidades parceiras </a:t>
            </a:r>
          </a:p>
        </p:txBody>
      </p:sp>
    </p:spTree>
    <p:extLst>
      <p:ext uri="{BB962C8B-B14F-4D97-AF65-F5344CB8AC3E}">
        <p14:creationId xmlns:p14="http://schemas.microsoft.com/office/powerpoint/2010/main" val="8642702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2C1D1B-8192-4746-ACF0-EE6E80C0A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Onde estamos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4BB0D71-063C-5E49-9478-84FA5AD45B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79" t="8926" r="17572" b="10141"/>
          <a:stretch/>
        </p:blipFill>
        <p:spPr bwMode="auto">
          <a:xfrm>
            <a:off x="827584" y="1095988"/>
            <a:ext cx="7560840" cy="5357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48529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DE8738-680E-E641-BF1E-B43E84777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Orçamento para o exercício 2022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8FBEDCB3-6CCE-B449-A6B7-47E9D123F2FF}"/>
              </a:ext>
            </a:extLst>
          </p:cNvPr>
          <p:cNvSpPr txBox="1"/>
          <p:nvPr/>
        </p:nvSpPr>
        <p:spPr>
          <a:xfrm>
            <a:off x="2195736" y="5093725"/>
            <a:ext cx="66215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1400" dirty="0"/>
              <a:t>*Valor projetado para custeio em 2022:  R$ 6.428.357.900,28 (sem unidades novas e sem projetos especiais). Atualizado até </a:t>
            </a:r>
            <a:r>
              <a:rPr lang="pt-BR" sz="1400" dirty="0" err="1"/>
              <a:t>jun</a:t>
            </a:r>
            <a:r>
              <a:rPr lang="pt-BR" sz="1400" dirty="0"/>
              <a:t>/22.</a:t>
            </a:r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1443A359-973F-1D49-9E4E-E0CF69E375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361656"/>
              </p:ext>
            </p:extLst>
          </p:nvPr>
        </p:nvGraphicFramePr>
        <p:xfrm>
          <a:off x="827584" y="1224253"/>
          <a:ext cx="7865453" cy="3781485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3137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28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50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4200">
                <a:tc gridSpan="3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2800" b="1" u="none" strike="noStrike" kern="1200" dirty="0"/>
                        <a:t>Total de recursos previstos para 2022 (</a:t>
                      </a:r>
                      <a:r>
                        <a:rPr lang="pt-BR" sz="2800" b="1" u="none" strike="noStrike" kern="1200" dirty="0" err="1"/>
                        <a:t>R</a:t>
                      </a:r>
                      <a:r>
                        <a:rPr lang="pt-BR" sz="2800" b="1" u="none" strike="noStrike" kern="1200" dirty="0"/>
                        <a:t>$)*</a:t>
                      </a:r>
                      <a:endParaRPr lang="pt-BR" sz="2800" b="1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2000" b="1" i="0" u="none" strike="noStrike" dirty="0">
                        <a:solidFill>
                          <a:srgbClr val="000000"/>
                        </a:solidFill>
                        <a:latin typeface="Candara" pitchFamily="34" charset="0"/>
                      </a:endParaRPr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2200" b="1" i="0" u="none" strike="noStrike" dirty="0">
                        <a:solidFill>
                          <a:srgbClr val="000000"/>
                        </a:solidFill>
                        <a:latin typeface="Candara" pitchFamily="34" charset="0"/>
                      </a:endParaRPr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7630">
                <a:tc>
                  <a:txBody>
                    <a:bodyPr/>
                    <a:lstStyle/>
                    <a:p>
                      <a:pPr algn="l" fontAlgn="t"/>
                      <a:r>
                        <a:rPr lang="pt-BR" sz="2400" b="1" u="none" strike="noStrike" dirty="0"/>
                        <a:t>Tipo de unidade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Candara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u="none" strike="noStrike" dirty="0"/>
                        <a:t>Recursos de custeio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Candara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>
                          <a:solidFill>
                            <a:srgbClr val="000000"/>
                          </a:solidFill>
                          <a:latin typeface="Candara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6151">
                <a:tc>
                  <a:txBody>
                    <a:bodyPr/>
                    <a:lstStyle/>
                    <a:p>
                      <a:pPr algn="l" fontAlgn="t"/>
                      <a:r>
                        <a:rPr lang="pt-BR" sz="2000" u="none" strike="noStrike" dirty="0"/>
                        <a:t>Hospitais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latin typeface="Candar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4.914.670.895,61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75,1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6151">
                <a:tc>
                  <a:txBody>
                    <a:bodyPr/>
                    <a:lstStyle/>
                    <a:p>
                      <a:pPr algn="l" fontAlgn="t"/>
                      <a:r>
                        <a:rPr lang="pt-BR" sz="2000" b="0" i="0" u="none" strike="noStrike" dirty="0">
                          <a:solidFill>
                            <a:schemeClr val="tx1"/>
                          </a:solidFill>
                          <a:latin typeface="Candara" pitchFamily="34" charset="0"/>
                        </a:rPr>
                        <a:t>AME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1.012.231.514,56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2211">
                <a:tc>
                  <a:txBody>
                    <a:bodyPr/>
                    <a:lstStyle/>
                    <a:p>
                      <a:pPr algn="l" fontAlgn="t"/>
                      <a:r>
                        <a:rPr lang="pt-BR" sz="2000" b="0" u="none" strike="noStrike" dirty="0"/>
                        <a:t>Serviços e RLM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Candara" pitchFamily="34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613.166.791,71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9,4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5142">
                <a:tc>
                  <a:txBody>
                    <a:bodyPr/>
                    <a:lstStyle/>
                    <a:p>
                      <a:pPr algn="l" fontAlgn="t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Candara" pitchFamily="34" charset="0"/>
                        </a:rPr>
                        <a:t>Total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6.540.069.201,88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100,0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660948581"/>
                  </a:ext>
                </a:extLst>
              </a:tr>
            </a:tbl>
          </a:graphicData>
        </a:graphic>
      </p:graphicFrame>
      <p:sp>
        <p:nvSpPr>
          <p:cNvPr id="3" name="CaixaDeTexto 2">
            <a:extLst>
              <a:ext uri="{FF2B5EF4-FFF2-40B4-BE49-F238E27FC236}">
                <a16:creationId xmlns:a16="http://schemas.microsoft.com/office/drawing/2014/main" id="{F91B4522-B5C7-DF4A-B2CB-8A43B313CC52}"/>
              </a:ext>
            </a:extLst>
          </p:cNvPr>
          <p:cNvSpPr txBox="1"/>
          <p:nvPr/>
        </p:nvSpPr>
        <p:spPr>
          <a:xfrm>
            <a:off x="641386" y="5805264"/>
            <a:ext cx="78612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Recursos de investimento no orçamento da CGCSS : </a:t>
            </a:r>
            <a:r>
              <a:rPr lang="pt-BR" sz="2000" dirty="0" err="1"/>
              <a:t>R</a:t>
            </a:r>
            <a:r>
              <a:rPr lang="pt-BR" sz="2000" dirty="0"/>
              <a:t>$ 44.090.000,00 </a:t>
            </a:r>
          </a:p>
        </p:txBody>
      </p:sp>
    </p:spTree>
    <p:extLst>
      <p:ext uri="{BB962C8B-B14F-4D97-AF65-F5344CB8AC3E}">
        <p14:creationId xmlns:p14="http://schemas.microsoft.com/office/powerpoint/2010/main" val="41427855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AA2D68-BD71-4049-8FE6-06FBB295B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Organizações sociais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7708B61-5DC3-9746-A854-2503A553786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algn="just"/>
            <a:r>
              <a:rPr lang="pt-BR" sz="2000" dirty="0"/>
              <a:t>O Governo Federal, por meio da Lei nº 9.637/1998, criou a possibilidade de qualificar uma instituição do terceiro setor - entidade privada sem fins lucrativos - como Organização Social, de modo a atuar em parceria formal com o Estado e colaborar na provisão de serviços públicos previstos na Constituição Federal.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/>
              <a:t>As Organizações Sociais de Saúde (OSS) são instituições filantrópicas do terceiro setor, sem fins lucrativos, responsáveis pelo gerenciamento de serviços de saúde no âmbito do SUS, cabe ressaltar que a </a:t>
            </a:r>
            <a:r>
              <a:rPr lang="pt-BR" sz="2000" b="1" dirty="0"/>
              <a:t>unidade ou serviço continua sendo público</a:t>
            </a:r>
            <a:r>
              <a:rPr lang="pt-BR" sz="2000" dirty="0"/>
              <a:t>.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/>
              <a:t>Em 1998, à exemplo da União o Governo do Estado de São Paulo sancionou uma norma específica para a qualificação de Organizações Sociais - Lei Complementar </a:t>
            </a:r>
            <a:r>
              <a:rPr lang="pt-BR" sz="2000" b="1" dirty="0"/>
              <a:t>nº 846/1998 </a:t>
            </a:r>
            <a:r>
              <a:rPr lang="pt-BR" sz="2000" dirty="0"/>
              <a:t>- com especificações diversas. </a:t>
            </a:r>
          </a:p>
        </p:txBody>
      </p:sp>
    </p:spTree>
    <p:extLst>
      <p:ext uri="{BB962C8B-B14F-4D97-AF65-F5344CB8AC3E}">
        <p14:creationId xmlns:p14="http://schemas.microsoft.com/office/powerpoint/2010/main" val="373470860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12441</TotalTime>
  <Words>2254</Words>
  <Application>Microsoft Macintosh PowerPoint</Application>
  <PresentationFormat>Apresentação na tela (4:3)</PresentationFormat>
  <Paragraphs>320</Paragraphs>
  <Slides>31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31</vt:i4>
      </vt:variant>
    </vt:vector>
  </HeadingPairs>
  <TitlesOfParts>
    <vt:vector size="36" baseType="lpstr">
      <vt:lpstr>Arial</vt:lpstr>
      <vt:lpstr>Calibri</vt:lpstr>
      <vt:lpstr>Candara</vt:lpstr>
      <vt:lpstr>Verdana</vt:lpstr>
      <vt:lpstr>Tema do Office</vt:lpstr>
      <vt:lpstr>Coordenadoria de Gestão de Contratos de Serviços de Saúde - CGCSS </vt:lpstr>
      <vt:lpstr>Agenda</vt:lpstr>
      <vt:lpstr>Estrutura da SES</vt:lpstr>
      <vt:lpstr>Sobre a CGCSS</vt:lpstr>
      <vt:lpstr>Estrutura funcional da CGCSS</vt:lpstr>
      <vt:lpstr>Serviços de saúde e Entidades parceiras</vt:lpstr>
      <vt:lpstr>Onde estamos</vt:lpstr>
      <vt:lpstr>Orçamento para o exercício 2022</vt:lpstr>
      <vt:lpstr>Organizações sociais</vt:lpstr>
      <vt:lpstr>Legislação estadual</vt:lpstr>
      <vt:lpstr>Hospitais e Ambulatórios sob Contrato de Gestão</vt:lpstr>
      <vt:lpstr>Macroprocessos da CGCSS</vt:lpstr>
      <vt:lpstr>Chamamento público</vt:lpstr>
      <vt:lpstr>Acompanhamento da execução de contratos</vt:lpstr>
      <vt:lpstr>Acompanhamento da execução de contratos</vt:lpstr>
      <vt:lpstr>Acompanhamento da execução de contratos</vt:lpstr>
      <vt:lpstr>Prestação de contas e exigências legais</vt:lpstr>
      <vt:lpstr>Avaliação de cumprimento dos dispositivos contratuais</vt:lpstr>
      <vt:lpstr>Estrutura dos contratos de gestão</vt:lpstr>
      <vt:lpstr>Hospitais</vt:lpstr>
      <vt:lpstr>Ambulatório Médico de Especialidades (AME)</vt:lpstr>
      <vt:lpstr>Rede Lucy Montoro - RLM</vt:lpstr>
      <vt:lpstr>Central Estadual de Análises Clínicas (CEAC)</vt:lpstr>
      <vt:lpstr>Serviço Estadual de Diagnóstico por Imagem (SEDI)</vt:lpstr>
      <vt:lpstr>Central Estadual de Armazenamento e Distribuição de Insumos de Saúde (CEADIS)</vt:lpstr>
      <vt:lpstr>Central de Regulação de Ofertas de Serviços de Saúde (CROSS)</vt:lpstr>
      <vt:lpstr>Sistemas de informação</vt:lpstr>
      <vt:lpstr>Portal da Transparência</vt:lpstr>
      <vt:lpstr>Potencial e resultados do modelo</vt:lpstr>
      <vt:lpstr>Potencial e resultados do modelo</vt:lpstr>
      <vt:lpstr>Obrigada!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RUDNEI FERREIRA DE SOUZA</dc:creator>
  <cp:lastModifiedBy>Marília Tristan Vicente</cp:lastModifiedBy>
  <cp:revision>717</cp:revision>
  <cp:lastPrinted>2019-12-26T18:59:47Z</cp:lastPrinted>
  <dcterms:created xsi:type="dcterms:W3CDTF">2014-07-01T15:16:56Z</dcterms:created>
  <dcterms:modified xsi:type="dcterms:W3CDTF">2022-06-27T10:36:44Z</dcterms:modified>
</cp:coreProperties>
</file>